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  <p:sldMasterId id="2147483721" r:id="rId2"/>
    <p:sldMasterId id="2147483744" r:id="rId3"/>
    <p:sldMasterId id="2147483777" r:id="rId4"/>
  </p:sldMasterIdLst>
  <p:notesMasterIdLst>
    <p:notesMasterId r:id="rId28"/>
  </p:notesMasterIdLst>
  <p:sldIdLst>
    <p:sldId id="917" r:id="rId5"/>
    <p:sldId id="918" r:id="rId6"/>
    <p:sldId id="922" r:id="rId7"/>
    <p:sldId id="321" r:id="rId8"/>
    <p:sldId id="328" r:id="rId9"/>
    <p:sldId id="902" r:id="rId10"/>
    <p:sldId id="923" r:id="rId11"/>
    <p:sldId id="903" r:id="rId12"/>
    <p:sldId id="281" r:id="rId13"/>
    <p:sldId id="905" r:id="rId14"/>
    <p:sldId id="906" r:id="rId15"/>
    <p:sldId id="907" r:id="rId16"/>
    <p:sldId id="908" r:id="rId17"/>
    <p:sldId id="909" r:id="rId18"/>
    <p:sldId id="910" r:id="rId19"/>
    <p:sldId id="337" r:id="rId20"/>
    <p:sldId id="911" r:id="rId21"/>
    <p:sldId id="330" r:id="rId22"/>
    <p:sldId id="920" r:id="rId23"/>
    <p:sldId id="912" r:id="rId24"/>
    <p:sldId id="913" r:id="rId25"/>
    <p:sldId id="914" r:id="rId26"/>
    <p:sldId id="919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B2"/>
    <a:srgbClr val="EEDDF8"/>
    <a:srgbClr val="E2E990"/>
    <a:srgbClr val="FFE645"/>
    <a:srgbClr val="FFE9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3"/>
    <p:restoredTop sz="95988"/>
  </p:normalViewPr>
  <p:slideViewPr>
    <p:cSldViewPr snapToGrid="0" snapToObjects="1">
      <p:cViewPr varScale="1">
        <p:scale>
          <a:sx n="148" d="100"/>
          <a:sy n="148" d="100"/>
        </p:scale>
        <p:origin x="1024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 b="1">
        <a:latin typeface="+mj-lt"/>
        <a:ea typeface="+mj-ea"/>
        <a:cs typeface="+mj-cs"/>
        <a:sym typeface="Calibri"/>
      </a:defRPr>
    </a:lvl1pPr>
    <a:lvl2pPr indent="228600" latinLnBrk="0">
      <a:defRPr sz="1200" b="1">
        <a:latin typeface="+mj-lt"/>
        <a:ea typeface="+mj-ea"/>
        <a:cs typeface="+mj-cs"/>
        <a:sym typeface="Calibri"/>
      </a:defRPr>
    </a:lvl2pPr>
    <a:lvl3pPr indent="457200" latinLnBrk="0">
      <a:defRPr sz="1200" b="1">
        <a:latin typeface="+mj-lt"/>
        <a:ea typeface="+mj-ea"/>
        <a:cs typeface="+mj-cs"/>
        <a:sym typeface="Calibri"/>
      </a:defRPr>
    </a:lvl3pPr>
    <a:lvl4pPr indent="685800" latinLnBrk="0">
      <a:defRPr sz="1200" b="1">
        <a:latin typeface="+mj-lt"/>
        <a:ea typeface="+mj-ea"/>
        <a:cs typeface="+mj-cs"/>
        <a:sym typeface="Calibri"/>
      </a:defRPr>
    </a:lvl4pPr>
    <a:lvl5pPr indent="914400" latinLnBrk="0">
      <a:defRPr sz="1200" b="1">
        <a:latin typeface="+mj-lt"/>
        <a:ea typeface="+mj-ea"/>
        <a:cs typeface="+mj-cs"/>
        <a:sym typeface="Calibri"/>
      </a:defRPr>
    </a:lvl5pPr>
    <a:lvl6pPr indent="1143000" latinLnBrk="0">
      <a:defRPr sz="1200" b="1">
        <a:latin typeface="+mj-lt"/>
        <a:ea typeface="+mj-ea"/>
        <a:cs typeface="+mj-cs"/>
        <a:sym typeface="Calibri"/>
      </a:defRPr>
    </a:lvl6pPr>
    <a:lvl7pPr indent="1371600" latinLnBrk="0">
      <a:defRPr sz="1200" b="1">
        <a:latin typeface="+mj-lt"/>
        <a:ea typeface="+mj-ea"/>
        <a:cs typeface="+mj-cs"/>
        <a:sym typeface="Calibri"/>
      </a:defRPr>
    </a:lvl7pPr>
    <a:lvl8pPr indent="1600200" latinLnBrk="0">
      <a:defRPr sz="1200" b="1">
        <a:latin typeface="+mj-lt"/>
        <a:ea typeface="+mj-ea"/>
        <a:cs typeface="+mj-cs"/>
        <a:sym typeface="Calibri"/>
      </a:defRPr>
    </a:lvl8pPr>
    <a:lvl9pPr indent="1828800" latinLnBrk="0">
      <a:defRPr sz="1200" b="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61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6" name="Shape 7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Windows Containers available in Windows Server 2016 Tech Previews, and on Windows 10 Insider Track</a:t>
            </a:r>
          </a:p>
          <a:p>
            <a:pPr>
              <a:defRPr b="1"/>
            </a:pPr>
            <a:endParaRPr/>
          </a:p>
          <a:p>
            <a:pPr>
              <a:defRPr b="1"/>
            </a:pPr>
            <a:r>
              <a:t>“multi-architecture image” docker hub will pull the correct version</a:t>
            </a:r>
          </a:p>
          <a:p>
            <a:pPr>
              <a:defRPr b="1"/>
            </a:pPr>
            <a:r>
              <a:t>people have to go out of their way to build these images</a:t>
            </a:r>
          </a:p>
          <a:p>
            <a:pPr>
              <a:defRPr b="1"/>
            </a:pPr>
            <a:r>
              <a:t>pull x86 image, will it run on Power or Z? probably not</a:t>
            </a:r>
          </a:p>
          <a:p>
            <a:pPr>
              <a:defRPr b="1"/>
            </a:pPr>
            <a:r>
              <a:t>which images are for Power or Z? can’t tell on docker hub</a:t>
            </a:r>
          </a:p>
          <a:p>
            <a:pPr>
              <a:defRPr b="1"/>
            </a:pPr>
            <a:r>
              <a:t>create namespace to identify different architecture support</a:t>
            </a:r>
          </a:p>
        </p:txBody>
      </p:sp>
    </p:spTree>
    <p:extLst>
      <p:ext uri="{BB962C8B-B14F-4D97-AF65-F5344CB8AC3E}">
        <p14:creationId xmlns:p14="http://schemas.microsoft.com/office/powerpoint/2010/main" val="3142337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1" name="Shape 7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this seems like a restriction, but if you think about the benefits of stateless applications its actually going to fit in perfectly with our best practices (12 factor)</a:t>
            </a:r>
          </a:p>
          <a:p>
            <a:pPr>
              <a:defRPr b="1"/>
            </a:pPr>
            <a:r>
              <a:t>stateless applications allow you to </a:t>
            </a:r>
          </a:p>
          <a:p>
            <a:pPr marL="120315" indent="-120315">
              <a:buSzPct val="100000"/>
              <a:buChar char="-"/>
              <a:defRPr b="1"/>
            </a:pPr>
            <a:r>
              <a:t>scale. </a:t>
            </a:r>
          </a:p>
          <a:p>
            <a:pPr marL="120315" indent="-120315">
              <a:buSzPct val="100000"/>
              <a:buChar char="-"/>
              <a:defRPr b="1"/>
            </a:pPr>
            <a:r>
              <a:t>any application instance can serve any request</a:t>
            </a:r>
          </a:p>
          <a:p>
            <a:pPr marL="120315" indent="-120315">
              <a:buSzPct val="100000"/>
              <a:buChar char="-"/>
              <a:defRPr b="1"/>
            </a:pPr>
            <a:r>
              <a:t>graceful shutdown and quick startup times because of shared layers</a:t>
            </a:r>
          </a:p>
        </p:txBody>
      </p:sp>
    </p:spTree>
    <p:extLst>
      <p:ext uri="{BB962C8B-B14F-4D97-AF65-F5344CB8AC3E}">
        <p14:creationId xmlns:p14="http://schemas.microsoft.com/office/powerpoint/2010/main" val="245958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22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5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concept behind Docker containers and the widespread industry interest is not a new idea. The ability to isolate a process from other processes and their use of resources on a common kernel and hardware has been evolving since </a:t>
            </a:r>
            <a:r>
              <a:rPr lang="en-US" baseline="0" dirty="0" err="1"/>
              <a:t>choot</a:t>
            </a:r>
            <a:r>
              <a:rPr lang="en-US" baseline="0" dirty="0"/>
              <a:t> provided a way to implement file space isolation with </a:t>
            </a:r>
            <a:r>
              <a:rPr lang="en-US" baseline="0" dirty="0" err="1"/>
              <a:t>unix</a:t>
            </a:r>
            <a:r>
              <a:rPr lang="en-US" baseline="0" dirty="0"/>
              <a:t> in the '80s.</a:t>
            </a:r>
          </a:p>
          <a:p>
            <a:endParaRPr lang="en-US" baseline="0" dirty="0"/>
          </a:p>
          <a:p>
            <a:r>
              <a:rPr lang="en-US" baseline="0" dirty="0"/>
              <a:t>This evolved to bring more features over time, in early 2000's there were FreeBSD jails, and also user-space virtualization solutions, open source and proprietary products</a:t>
            </a:r>
          </a:p>
          <a:p>
            <a:endParaRPr lang="en-US" baseline="0" dirty="0"/>
          </a:p>
          <a:p>
            <a:r>
              <a:rPr lang="en-US" baseline="0" dirty="0"/>
              <a:t>Solaris Containers and LXC were quite feature-rich, providing just about everything needed for an </a:t>
            </a:r>
            <a:r>
              <a:rPr lang="en-US" baseline="0" dirty="0" err="1"/>
              <a:t>os</a:t>
            </a:r>
            <a:r>
              <a:rPr lang="en-US" baseline="0" dirty="0"/>
              <a:t>-virtualization solution.</a:t>
            </a:r>
          </a:p>
          <a:p>
            <a:endParaRPr lang="en-US" baseline="0" dirty="0"/>
          </a:p>
          <a:p>
            <a:r>
              <a:rPr lang="en-US" baseline="0" dirty="0"/>
              <a:t>Because container systems did not require multiple operating system installations and hypervisors, they have had an edge in efficiency over </a:t>
            </a:r>
            <a:r>
              <a:rPr lang="en-US" baseline="0" dirty="0" err="1"/>
              <a:t>vms</a:t>
            </a:r>
            <a:r>
              <a:rPr lang="en-US" baseline="0" dirty="0"/>
              <a:t>. But VM's which also matured over the same period grabbed major mindshare and use as IT developed consolidation models and grew into Cloud</a:t>
            </a:r>
          </a:p>
          <a:p>
            <a:endParaRPr lang="en-US" baseline="0" dirty="0"/>
          </a:p>
          <a:p>
            <a:r>
              <a:rPr lang="en-US" baseline="0" dirty="0"/>
              <a:t>Docker containers have risen in popularity and use with developers because of the ecosystem approach in combination with platform support for development workstations... Can get Docker engine for </a:t>
            </a:r>
            <a:r>
              <a:rPr lang="en-US" baseline="0" dirty="0" err="1"/>
              <a:t>MacOSX</a:t>
            </a:r>
            <a:r>
              <a:rPr lang="en-US" baseline="0" dirty="0"/>
              <a:t>, Windows, Linux platforms and it runs across server platforms even Linux on IBM 390/system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3E25CC-4EC2-4A75-94D6-E14390C07B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832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VMs isolate at the Operating System level. Multiple independent OS, vs one OS with multiple independent processes.</a:t>
            </a:r>
          </a:p>
          <a:p>
            <a:endParaRPr/>
          </a:p>
          <a:p>
            <a:r>
              <a:t>VM running in isolation - full-blown operating system</a:t>
            </a:r>
          </a:p>
          <a:p>
            <a:r>
              <a:t>Container - run just the processes that you need to get your business function done</a:t>
            </a:r>
          </a:p>
          <a:p>
            <a:r>
              <a:t> - example: tomcat processes - </a:t>
            </a:r>
          </a:p>
          <a:p>
            <a:r>
              <a:t>Container uses namespaces - provides its own view of the world in terms of….</a:t>
            </a:r>
          </a:p>
          <a:p>
            <a:r>
              <a:t> - elaborate on PID namespace as an example. PIDS don’t match host or other containers. Mapped to host. </a:t>
            </a:r>
          </a:p>
          <a:p>
            <a:r>
              <a:t> - namespaces includes all key aspects of a VM</a:t>
            </a:r>
          </a:p>
          <a:p>
            <a:r>
              <a:t> - root file system for each container, means containers get its own view of a file system</a:t>
            </a:r>
          </a:p>
          <a:p>
            <a:r>
              <a:t>CGroups</a:t>
            </a:r>
          </a:p>
          <a:p>
            <a:r>
              <a:t> - limit number of resources so that one container doesn’t take over the machine</a:t>
            </a:r>
          </a:p>
          <a:p>
            <a:endParaRPr/>
          </a:p>
          <a:p>
            <a:r>
              <a:t>Namespaces and protecting</a:t>
            </a:r>
          </a:p>
          <a:p>
            <a:r>
              <a:t> - Access to host? can do anything</a:t>
            </a:r>
          </a:p>
          <a:p>
            <a:r>
              <a:t> - container security is about preventing from hackers from “Escaping the containers”</a:t>
            </a:r>
          </a:p>
          <a:p>
            <a:r>
              <a:t> - users do not have access to the host</a:t>
            </a:r>
          </a:p>
        </p:txBody>
      </p:sp>
    </p:spTree>
    <p:extLst>
      <p:ext uri="{BB962C8B-B14F-4D97-AF65-F5344CB8AC3E}">
        <p14:creationId xmlns:p14="http://schemas.microsoft.com/office/powerpoint/2010/main" val="1624461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Fast to run containers, but a little bit of work ahead of time</a:t>
            </a:r>
          </a:p>
          <a:p>
            <a:r>
              <a:t>once and image is downloaded, it will be very fast to run subsequent containers</a:t>
            </a:r>
          </a:p>
        </p:txBody>
      </p:sp>
    </p:spTree>
    <p:extLst>
      <p:ext uri="{BB962C8B-B14F-4D97-AF65-F5344CB8AC3E}">
        <p14:creationId xmlns:p14="http://schemas.microsoft.com/office/powerpoint/2010/main" val="2243271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Shape 3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debug a container…</a:t>
            </a:r>
          </a:p>
          <a:p>
            <a:r>
              <a:t>but don’t start an ssh daemon (security hole)</a:t>
            </a:r>
          </a:p>
          <a:p>
            <a:r>
              <a:t>-it tty and stdin stdout to connect to terminal</a:t>
            </a:r>
          </a:p>
          <a:p>
            <a:pPr marL="120315" indent="-120315">
              <a:buSzPct val="100000"/>
              <a:buChar char="-"/>
            </a:pPr>
            <a:r>
              <a:t>-i by default doesn’t connect stdin</a:t>
            </a:r>
          </a:p>
          <a:p>
            <a:pPr marL="120315" indent="-120315">
              <a:buSzPct val="100000"/>
              <a:buChar char="-"/>
            </a:pPr>
            <a:r>
              <a:t>-t psudeo-tty - connect terminal emulator - need this to have things like bash to work</a:t>
            </a:r>
          </a:p>
          <a:p>
            <a:endParaRPr/>
          </a:p>
          <a:p>
            <a:r>
              <a:t>here we assume that the “bash” program is included inside the container image we are attempting to run</a:t>
            </a:r>
          </a:p>
          <a:p>
            <a:endParaRPr/>
          </a:p>
          <a:p>
            <a:r>
              <a:t>containers are given a set of privileges - cannot run sys calls to shutdown machine</a:t>
            </a:r>
          </a:p>
          <a:p>
            <a:pPr marL="120315" indent="-120315">
              <a:buSzPct val="100000"/>
              <a:buChar char="-"/>
            </a:pPr>
            <a:r>
              <a:t>can delegate what sys calls each container has access to</a:t>
            </a:r>
          </a:p>
          <a:p>
            <a:pPr marL="120315" indent="-120315">
              <a:buSzPct val="100000"/>
              <a:buChar char="-"/>
            </a:pPr>
            <a:r>
              <a:t>comes with default profile that limited</a:t>
            </a:r>
          </a:p>
        </p:txBody>
      </p:sp>
    </p:spTree>
    <p:extLst>
      <p:ext uri="{BB962C8B-B14F-4D97-AF65-F5344CB8AC3E}">
        <p14:creationId xmlns:p14="http://schemas.microsoft.com/office/powerpoint/2010/main" val="1433473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can only see process IDs on the host</a:t>
            </a:r>
          </a:p>
          <a:p>
            <a:r>
              <a:t>running as root by default</a:t>
            </a:r>
          </a:p>
          <a:p>
            <a:r>
              <a:t>process is running as PID 1</a:t>
            </a:r>
          </a:p>
        </p:txBody>
      </p:sp>
    </p:spTree>
    <p:extLst>
      <p:ext uri="{BB962C8B-B14F-4D97-AF65-F5344CB8AC3E}">
        <p14:creationId xmlns:p14="http://schemas.microsoft.com/office/powerpoint/2010/main" val="1087661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8" name="Shape 7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Docker. Not a new technology</a:t>
            </a:r>
          </a:p>
          <a:p>
            <a:pPr>
              <a:defRPr b="1"/>
            </a:pPr>
            <a:r>
              <a:t>Containers have been around for a while (IBM helped invent it)</a:t>
            </a:r>
          </a:p>
          <a:p>
            <a:pPr>
              <a:defRPr b="1"/>
            </a:pPr>
            <a:r>
              <a:t>Docker created a tool for the masses</a:t>
            </a:r>
          </a:p>
          <a:p>
            <a:pPr>
              <a:defRPr b="1"/>
            </a:pPr>
            <a:r>
              <a:t> - tool on top of containers</a:t>
            </a:r>
          </a:p>
          <a:p>
            <a:pPr>
              <a:defRPr b="1"/>
            </a:pPr>
            <a:r>
              <a:t> - containers does not mean docker (other providers out there)</a:t>
            </a:r>
          </a:p>
          <a:p>
            <a:pPr>
              <a:defRPr b="1"/>
            </a:pPr>
            <a:r>
              <a:t> - docker implemented tooling very well</a:t>
            </a:r>
          </a:p>
        </p:txBody>
      </p:sp>
    </p:spTree>
    <p:extLst>
      <p:ext uri="{BB962C8B-B14F-4D97-AF65-F5344CB8AC3E}">
        <p14:creationId xmlns:p14="http://schemas.microsoft.com/office/powerpoint/2010/main" val="3946881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04800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17D140-5DFB-7C4C-846D-CF5E5E1C1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79" y="2199995"/>
            <a:ext cx="4584546" cy="5915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34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522233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1648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344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1648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97516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1648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583234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1648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374384" y="1633728"/>
            <a:ext cx="5512725" cy="4372864"/>
          </a:xfrm>
        </p:spPr>
        <p:txBody>
          <a:bodyPr/>
          <a:lstStyle>
            <a:lvl1pPr>
              <a:lnSpc>
                <a:spcPts val="3733"/>
              </a:lnSpc>
              <a:spcAft>
                <a:spcPts val="2400"/>
              </a:spcAft>
              <a:defRPr sz="32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616554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40608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39659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5032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89632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463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37339"/>
            <a:ext cx="5498592" cy="4357060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44155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3854" y="3089003"/>
            <a:ext cx="1704293" cy="6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51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3073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8766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7362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89987E-587A-4B57-8D46-2A41E8956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40629"/>
            <a:ext cx="1567287" cy="5722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689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2430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6868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0908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161950" y="437323"/>
            <a:ext cx="9730040" cy="547314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3747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257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6231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8" y="2914867"/>
            <a:ext cx="1722792" cy="7014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00402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50046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_slide_simp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/>
          </p:nvPr>
        </p:nvSpPr>
        <p:spPr>
          <a:xfrm>
            <a:off x="905449" y="1523364"/>
            <a:ext cx="11027104" cy="48545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603523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04800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7995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44588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41871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1130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25365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5160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7130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14405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56830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61772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269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4840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82926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28969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8EFB1-0560-4A44-A1D6-082CE6B90E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6240629"/>
            <a:ext cx="1567287" cy="5722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0028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65572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22619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5310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54311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267968" y="450575"/>
            <a:ext cx="9730040" cy="547314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81691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84391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7" y="2916935"/>
            <a:ext cx="1737360" cy="704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61494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92746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80669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718733"/>
            <a:ext cx="12192000" cy="5139267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5101"/>
            <a:ext cx="5522976" cy="5729299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6945" y="6258811"/>
            <a:ext cx="685057" cy="273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96" y="6254498"/>
            <a:ext cx="2560320" cy="3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072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03484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/>
            </a:lvl1pPr>
            <a:lvl2pPr marL="0" indent="0">
              <a:spcBef>
                <a:spcPts val="0"/>
              </a:spcBef>
              <a:spcAft>
                <a:spcPts val="800"/>
              </a:spcAft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/>
            </a:lvl1pPr>
            <a:lvl2pPr marL="0" indent="0">
              <a:spcBef>
                <a:spcPts val="0"/>
              </a:spcBef>
              <a:spcAft>
                <a:spcPts val="800"/>
              </a:spcAft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15527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35635"/>
            <a:ext cx="5510784" cy="1072896"/>
          </a:xfrm>
        </p:spPr>
        <p:txBody>
          <a:bodyPr/>
          <a:lstStyle>
            <a:lvl1pPr>
              <a:lnSpc>
                <a:spcPts val="3200"/>
              </a:lnSpc>
              <a:spcAft>
                <a:spcPts val="1600"/>
              </a:spcAft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659939"/>
            <a:ext cx="5608320" cy="4323067"/>
          </a:xfrm>
        </p:spPr>
        <p:txBody>
          <a:bodyPr/>
          <a:lstStyle>
            <a:lvl1pPr>
              <a:lnSpc>
                <a:spcPts val="12800"/>
              </a:lnSpc>
              <a:spcAft>
                <a:spcPts val="0"/>
              </a:spcAft>
              <a:defRPr sz="128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82000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35635"/>
            <a:ext cx="5510784" cy="1072896"/>
          </a:xfrm>
        </p:spPr>
        <p:txBody>
          <a:bodyPr/>
          <a:lstStyle>
            <a:lvl1pPr>
              <a:lnSpc>
                <a:spcPts val="3200"/>
              </a:lnSpc>
              <a:spcAft>
                <a:spcPts val="1600"/>
              </a:spcAft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659939"/>
            <a:ext cx="5608320" cy="4323067"/>
          </a:xfrm>
        </p:spPr>
        <p:txBody>
          <a:bodyPr/>
          <a:lstStyle>
            <a:lvl1pPr>
              <a:lnSpc>
                <a:spcPts val="12800"/>
              </a:lnSpc>
              <a:spcAft>
                <a:spcPts val="0"/>
              </a:spcAft>
              <a:defRPr sz="128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6603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16574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231649"/>
            <a:ext cx="11704229" cy="5735751"/>
          </a:xfrm>
        </p:spPr>
        <p:txBody>
          <a:bodyPr/>
          <a:lstStyle>
            <a:lvl1pPr>
              <a:lnSpc>
                <a:spcPts val="12800"/>
              </a:lnSpc>
              <a:spcAft>
                <a:spcPts val="0"/>
              </a:spcAft>
              <a:defRPr sz="128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025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7416712" cy="5760360"/>
          </a:xfrm>
        </p:spPr>
        <p:txBody>
          <a:bodyPr/>
          <a:lstStyle>
            <a:lvl1pPr>
              <a:spcAft>
                <a:spcPts val="24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967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>
            <a:lvl1pPr>
              <a:spcAft>
                <a:spcPts val="24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47652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3492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lnSpc>
                <a:spcPts val="3733"/>
              </a:lnSpc>
              <a:spcAft>
                <a:spcPts val="2400"/>
              </a:spcAft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98730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87589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68039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19099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885" cy="57603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72024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04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10503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305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9348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6096000" cy="342900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328891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lnSpc>
                <a:spcPts val="3733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6096000" cy="3431116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799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tx2"/>
          </a:solidFill>
        </p:spPr>
        <p:txBody>
          <a:bodyPr lIns="182880" tIns="137160" rIns="228600" bIns="228600"/>
          <a:lstStyle>
            <a:lvl1pPr>
              <a:lnSpc>
                <a:spcPts val="7200"/>
              </a:lnSpc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6118789" y="3707363"/>
            <a:ext cx="3013816" cy="2287037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70788" y="3707363"/>
            <a:ext cx="0" cy="2287037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1784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718733"/>
            <a:ext cx="12192000" cy="5139267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18733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23698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51308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3" y="5130800"/>
            <a:ext cx="5791203" cy="8636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lnSpc>
                <a:spcPts val="2133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2133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2pPr>
            <a:lvl3pPr>
              <a:lnSpc>
                <a:spcPts val="2133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3pPr>
            <a:lvl4pPr>
              <a:lnSpc>
                <a:spcPts val="2133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4pPr>
            <a:lvl5pPr>
              <a:lnSpc>
                <a:spcPts val="2133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0380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23461"/>
            <a:ext cx="0" cy="5670939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4000" y="323461"/>
            <a:ext cx="0" cy="5670939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7525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1648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893500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1648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893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865355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1648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07889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1648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374384" y="1633728"/>
            <a:ext cx="5512725" cy="4372864"/>
          </a:xfrm>
        </p:spPr>
        <p:txBody>
          <a:bodyPr/>
          <a:lstStyle>
            <a:lvl1pPr>
              <a:lnSpc>
                <a:spcPts val="3733"/>
              </a:lnSpc>
              <a:spcAft>
                <a:spcPts val="2400"/>
              </a:spcAft>
              <a:defRPr sz="32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08360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40608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377357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5286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7328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463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37339"/>
            <a:ext cx="5498592" cy="4357060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63285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3854" y="3089003"/>
            <a:ext cx="1704293" cy="6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964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718733"/>
            <a:ext cx="12192000" cy="5139267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5102"/>
            <a:ext cx="5522976" cy="574108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6943" y="6259676"/>
            <a:ext cx="685061" cy="271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96" y="6254497"/>
            <a:ext cx="2560320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8564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501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/>
            </a:lvl1pPr>
            <a:lvl2pPr marL="0" indent="0">
              <a:spcBef>
                <a:spcPts val="0"/>
              </a:spcBef>
              <a:spcAft>
                <a:spcPts val="800"/>
              </a:spcAft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/>
            </a:lvl1pPr>
            <a:lvl2pPr marL="0" indent="0">
              <a:spcBef>
                <a:spcPts val="0"/>
              </a:spcBef>
              <a:spcAft>
                <a:spcPts val="800"/>
              </a:spcAft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1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63236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35635"/>
            <a:ext cx="5510784" cy="1072896"/>
          </a:xfrm>
        </p:spPr>
        <p:txBody>
          <a:bodyPr/>
          <a:lstStyle>
            <a:lvl1pPr>
              <a:lnSpc>
                <a:spcPts val="3200"/>
              </a:lnSpc>
              <a:spcAft>
                <a:spcPts val="1600"/>
              </a:spcAft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659939"/>
            <a:ext cx="5608320" cy="4323067"/>
          </a:xfrm>
        </p:spPr>
        <p:txBody>
          <a:bodyPr/>
          <a:lstStyle>
            <a:lvl1pPr>
              <a:lnSpc>
                <a:spcPts val="12800"/>
              </a:lnSpc>
              <a:spcAft>
                <a:spcPts val="0"/>
              </a:spcAft>
              <a:defRPr sz="128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730378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35635"/>
            <a:ext cx="5510784" cy="1072896"/>
          </a:xfrm>
        </p:spPr>
        <p:txBody>
          <a:bodyPr/>
          <a:lstStyle>
            <a:lvl1pPr>
              <a:lnSpc>
                <a:spcPts val="3200"/>
              </a:lnSpc>
              <a:spcAft>
                <a:spcPts val="1600"/>
              </a:spcAft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659939"/>
            <a:ext cx="5608320" cy="4323067"/>
          </a:xfrm>
        </p:spPr>
        <p:txBody>
          <a:bodyPr/>
          <a:lstStyle>
            <a:lvl1pPr>
              <a:lnSpc>
                <a:spcPts val="12800"/>
              </a:lnSpc>
              <a:spcAft>
                <a:spcPts val="0"/>
              </a:spcAft>
              <a:defRPr sz="128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70684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231649"/>
            <a:ext cx="11704229" cy="5735751"/>
          </a:xfrm>
        </p:spPr>
        <p:txBody>
          <a:bodyPr/>
          <a:lstStyle>
            <a:lvl1pPr>
              <a:lnSpc>
                <a:spcPts val="12800"/>
              </a:lnSpc>
              <a:spcAft>
                <a:spcPts val="0"/>
              </a:spcAft>
              <a:defRPr sz="128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5280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7416712" cy="5760360"/>
          </a:xfrm>
        </p:spPr>
        <p:txBody>
          <a:bodyPr/>
          <a:lstStyle>
            <a:lvl1pPr>
              <a:spcAft>
                <a:spcPts val="24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4974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>
            <a:lvl1pPr>
              <a:spcAft>
                <a:spcPts val="24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5959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5775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lnSpc>
                <a:spcPts val="3733"/>
              </a:lnSpc>
              <a:spcAft>
                <a:spcPts val="2400"/>
              </a:spcAft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50261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6371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4346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98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47351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885" cy="5760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4554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897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600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98744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6096000" cy="342900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81932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3733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6096000" cy="3431116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1513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72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6118789" y="3707363"/>
            <a:ext cx="3013816" cy="2287037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70788" y="3707363"/>
            <a:ext cx="0" cy="2287037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98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718733"/>
            <a:ext cx="12192000" cy="5139267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18733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3862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51308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3" y="5130800"/>
            <a:ext cx="5791203" cy="8636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2133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2133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2pPr>
            <a:lvl3pPr>
              <a:lnSpc>
                <a:spcPts val="2133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3pPr>
            <a:lvl4pPr>
              <a:lnSpc>
                <a:spcPts val="2133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4pPr>
            <a:lvl5pPr>
              <a:lnSpc>
                <a:spcPts val="2133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51045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23461"/>
            <a:ext cx="0" cy="5670939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4000" y="323461"/>
            <a:ext cx="0" cy="5670939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26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tags" Target="../tags/tag2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8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31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00697-9282-41EE-AE75-1F6C88384D8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6240629"/>
            <a:ext cx="1567287" cy="572235"/>
          </a:xfrm>
          <a:prstGeom prst="rect">
            <a:avLst/>
          </a:prstGeom>
        </p:spPr>
      </p:pic>
    </p:spTree>
    <p:custDataLst>
      <p:tags r:id="rId24"/>
    </p:custDataLst>
    <p:extLst>
      <p:ext uri="{BB962C8B-B14F-4D97-AF65-F5344CB8AC3E}">
        <p14:creationId xmlns:p14="http://schemas.microsoft.com/office/powerpoint/2010/main" val="175403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8" r:id="rId20"/>
    <p:sldLayoutId id="2147483719" r:id="rId21"/>
    <p:sldLayoutId id="2147483720" r:id="rId22"/>
  </p:sldLayoutIdLst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0ABD7A-BE41-440B-9ADD-FED20D64D8AB}"/>
              </a:ext>
            </a:extLst>
          </p:cNvPr>
          <p:cNvPicPr>
            <a:picLocks noChangeAspect="1"/>
          </p:cNvPicPr>
          <p:nvPr/>
        </p:nvPicPr>
        <p:blipFill>
          <a:blip r:embed="rId2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6240629"/>
            <a:ext cx="1567287" cy="572235"/>
          </a:xfrm>
          <a:prstGeom prst="rect">
            <a:avLst/>
          </a:prstGeom>
        </p:spPr>
      </p:pic>
    </p:spTree>
    <p:custDataLst>
      <p:tags r:id="rId24"/>
    </p:custDataLst>
    <p:extLst>
      <p:ext uri="{BB962C8B-B14F-4D97-AF65-F5344CB8AC3E}">
        <p14:creationId xmlns:p14="http://schemas.microsoft.com/office/powerpoint/2010/main" val="3367606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2B2B2B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88004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  <p:sldLayoutId id="2147483770" r:id="rId26"/>
    <p:sldLayoutId id="2147483771" r:id="rId27"/>
    <p:sldLayoutId id="2147483772" r:id="rId28"/>
    <p:sldLayoutId id="2147483773" r:id="rId29"/>
    <p:sldLayoutId id="2147483774" r:id="rId30"/>
    <p:sldLayoutId id="2147483775" r:id="rId31"/>
    <p:sldLayoutId id="2147483776" r:id="rId32"/>
  </p:sldLayoutIdLst>
  <p:hf hdr="0" dt="0"/>
  <p:txStyles>
    <p:titleStyle>
      <a:lvl1pPr algn="l" rtl="0" eaLnBrk="1" fontAlgn="base" hangingPunct="1">
        <a:lnSpc>
          <a:spcPts val="3733"/>
        </a:lnSpc>
        <a:spcBef>
          <a:spcPct val="0"/>
        </a:spcBef>
        <a:spcAft>
          <a:spcPts val="2400"/>
        </a:spcAft>
        <a:defRPr sz="32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tx1"/>
        </a:buClr>
        <a:buSzPct val="90000"/>
        <a:buFont typeface="Wingdings" pitchFamily="2" charset="2"/>
        <a:buNone/>
        <a:defRPr sz="16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228594" indent="-228594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–"/>
        <a:tabLst/>
        <a:defRPr sz="16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457189" indent="-188379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6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838179" indent="-258227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–"/>
        <a:tabLst/>
        <a:defRPr sz="16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071007" indent="-228594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tx1"/>
        </a:buClr>
        <a:buFont typeface=".AppleSystemUIFont" charset="-120"/>
        <a:buChar char="»"/>
        <a:tabLst/>
        <a:defRPr sz="16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38569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  <p:sldLayoutId id="2147483797" r:id="rId20"/>
    <p:sldLayoutId id="2147483798" r:id="rId21"/>
    <p:sldLayoutId id="2147483799" r:id="rId22"/>
    <p:sldLayoutId id="2147483800" r:id="rId23"/>
    <p:sldLayoutId id="2147483801" r:id="rId24"/>
    <p:sldLayoutId id="2147483802" r:id="rId25"/>
    <p:sldLayoutId id="2147483803" r:id="rId26"/>
    <p:sldLayoutId id="2147483804" r:id="rId27"/>
    <p:sldLayoutId id="2147483805" r:id="rId28"/>
    <p:sldLayoutId id="2147483806" r:id="rId29"/>
    <p:sldLayoutId id="2147483807" r:id="rId30"/>
    <p:sldLayoutId id="2147483808" r:id="rId31"/>
    <p:sldLayoutId id="2147483809" r:id="rId32"/>
  </p:sldLayoutIdLst>
  <p:hf hdr="0" dt="0"/>
  <p:txStyles>
    <p:titleStyle>
      <a:lvl1pPr algn="l" rtl="0" eaLnBrk="1" fontAlgn="base" hangingPunct="1">
        <a:lnSpc>
          <a:spcPts val="3733"/>
        </a:lnSpc>
        <a:spcBef>
          <a:spcPct val="0"/>
        </a:spcBef>
        <a:spcAft>
          <a:spcPts val="2400"/>
        </a:spcAft>
        <a:defRPr sz="32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tx1"/>
        </a:buClr>
        <a:buSzPct val="90000"/>
        <a:buFont typeface="Wingdings" pitchFamily="2" charset="2"/>
        <a:buNone/>
        <a:defRPr sz="16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228594" indent="-228594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–"/>
        <a:tabLst/>
        <a:defRPr sz="16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457189" indent="-188379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6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838179" indent="-258227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–"/>
        <a:tabLst/>
        <a:defRPr sz="16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071007" indent="-228594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tx1"/>
        </a:buClr>
        <a:buFont typeface=".AppleSystemUIFont" charset="-120"/>
        <a:buChar char="»"/>
        <a:tabLst/>
        <a:defRPr sz="16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9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github.com/IBM/intro-to-docker-lab" TargetMode="External"/><Relationship Id="rId4" Type="http://schemas.openxmlformats.org/officeDocument/2006/relationships/hyperlink" Target="https://labs.play-with-docker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17.t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9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overview/what-is-kubernete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opencontainers/image-spec" TargetMode="External"/><Relationship Id="rId2" Type="http://schemas.openxmlformats.org/officeDocument/2006/relationships/hyperlink" Target="http://www.github.com/opencontainers/runtime-spec" TargetMode="Externa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21533-D79A-1848-80CD-B6821C09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5101"/>
            <a:ext cx="9583674" cy="3163899"/>
          </a:xfrm>
        </p:spPr>
        <p:txBody>
          <a:bodyPr/>
          <a:lstStyle/>
          <a:p>
            <a:r>
              <a:rPr lang="en-US" dirty="0">
                <a:latin typeface="IBM Plex Mono" panose="020B0509050203000203" pitchFamily="49" charset="77"/>
              </a:rPr>
              <a:t>Docker 101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22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itle 1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11599747" cy="508000"/>
          </a:xfrm>
          <a:prstGeom prst="rect">
            <a:avLst/>
          </a:prstGeom>
        </p:spPr>
        <p:txBody>
          <a:bodyPr/>
          <a:lstStyle>
            <a:lvl1pPr defTabSz="841247">
              <a:defRPr sz="2944"/>
            </a:lvl1pPr>
          </a:lstStyle>
          <a:p>
            <a:r>
              <a:rPr lang="en-US" dirty="0"/>
              <a:t>"</a:t>
            </a:r>
            <a:r>
              <a:rPr dirty="0" err="1"/>
              <a:t>ssh-ing</a:t>
            </a:r>
            <a:r>
              <a:rPr lang="en-US" dirty="0"/>
              <a:t>"</a:t>
            </a:r>
            <a:r>
              <a:rPr dirty="0"/>
              <a:t> into a container</a:t>
            </a:r>
          </a:p>
        </p:txBody>
      </p:sp>
      <p:sp>
        <p:nvSpPr>
          <p:cNvPr id="303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479696" y="1152758"/>
            <a:ext cx="11028363" cy="48545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2000"/>
              </a:lnSpc>
              <a:buSzTx/>
              <a:defRPr sz="2500" b="1">
                <a:latin typeface="Courier"/>
                <a:ea typeface="Courier"/>
                <a:cs typeface="Courier"/>
                <a:sym typeface="Courier"/>
              </a:defRPr>
            </a:pPr>
            <a:r>
              <a:rPr sz="1867" dirty="0">
                <a:latin typeface="IBM Plex Mono" charset="0"/>
                <a:ea typeface="IBM Plex Mono" charset="0"/>
                <a:cs typeface="IBM Plex Mono" charset="0"/>
              </a:rPr>
              <a:t>$ docker run -ti ubuntu bash</a:t>
            </a:r>
          </a:p>
          <a:p>
            <a:pPr>
              <a:lnSpc>
                <a:spcPct val="72000"/>
              </a:lnSpc>
              <a:buSzTx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sz="1867" dirty="0">
                <a:latin typeface="IBM Plex Mono" charset="0"/>
                <a:ea typeface="IBM Plex Mono" charset="0"/>
                <a:cs typeface="IBM Plex Mono" charset="0"/>
              </a:rPr>
              <a:t>root@62deec4411da:/# pwd</a:t>
            </a:r>
          </a:p>
          <a:p>
            <a:pPr>
              <a:lnSpc>
                <a:spcPct val="72000"/>
              </a:lnSpc>
              <a:buSzTx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sz="1867" dirty="0">
                <a:latin typeface="IBM Plex Mono" charset="0"/>
                <a:ea typeface="IBM Plex Mono" charset="0"/>
                <a:cs typeface="IBM Plex Mono" charset="0"/>
              </a:rPr>
              <a:t>/</a:t>
            </a:r>
          </a:p>
          <a:p>
            <a:pPr>
              <a:lnSpc>
                <a:spcPct val="72000"/>
              </a:lnSpc>
              <a:buSzTx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sz="1867" dirty="0">
                <a:latin typeface="IBM Plex Mono" charset="0"/>
                <a:ea typeface="IBM Plex Mono" charset="0"/>
                <a:cs typeface="IBM Plex Mono" charset="0"/>
              </a:rPr>
              <a:t>root@62deec4411da:/# exit</a:t>
            </a:r>
          </a:p>
          <a:p>
            <a:pPr>
              <a:lnSpc>
                <a:spcPct val="72000"/>
              </a:lnSpc>
              <a:buSzTx/>
              <a:defRPr sz="2500" b="1">
                <a:latin typeface="Courier"/>
                <a:ea typeface="Courier"/>
                <a:cs typeface="Courier"/>
                <a:sym typeface="Courier"/>
              </a:defRPr>
            </a:pPr>
            <a:r>
              <a:rPr sz="1867" dirty="0">
                <a:latin typeface="IBM Plex Mono" charset="0"/>
                <a:ea typeface="IBM Plex Mono" charset="0"/>
                <a:cs typeface="IBM Plex Mono" charset="0"/>
              </a:rPr>
              <a:t>$</a:t>
            </a:r>
          </a:p>
          <a:p>
            <a:pPr marL="685783" lvl="1">
              <a:lnSpc>
                <a:spcPct val="72000"/>
              </a:lnSpc>
              <a:spcBef>
                <a:spcPts val="500"/>
              </a:spcBef>
              <a:defRPr sz="2200"/>
            </a:pPr>
            <a:endParaRPr dirty="0"/>
          </a:p>
          <a:p>
            <a:pPr marL="380990" indent="-380990">
              <a:lnSpc>
                <a:spcPct val="72000"/>
              </a:lnSpc>
              <a:buFont typeface="Arial" panose="020B0604020202020204" pitchFamily="34" charset="0"/>
              <a:buChar char="•"/>
              <a:defRPr sz="2500"/>
            </a:pPr>
            <a:r>
              <a:rPr sz="2133" dirty="0"/>
              <a:t>Now the process is "bash" instead of "echo"</a:t>
            </a:r>
          </a:p>
          <a:p>
            <a:pPr marL="380990" indent="-380990">
              <a:lnSpc>
                <a:spcPct val="72000"/>
              </a:lnSpc>
              <a:buFont typeface="Arial" panose="020B0604020202020204" pitchFamily="34" charset="0"/>
              <a:buChar char="•"/>
              <a:defRPr sz="2500"/>
            </a:pPr>
            <a:r>
              <a:rPr sz="2133" dirty="0"/>
              <a:t>But its still just a process</a:t>
            </a:r>
          </a:p>
          <a:p>
            <a:pPr marL="380990" indent="-380990">
              <a:lnSpc>
                <a:spcPct val="72000"/>
              </a:lnSpc>
              <a:buFont typeface="Arial" panose="020B0604020202020204" pitchFamily="34" charset="0"/>
              <a:buChar char="•"/>
              <a:defRPr sz="2500"/>
            </a:pPr>
            <a:r>
              <a:rPr sz="2133" dirty="0"/>
              <a:t>Look around, mess around, its totally isolated</a:t>
            </a:r>
            <a:endParaRPr lang="en-US" sz="2133" dirty="0"/>
          </a:p>
          <a:p>
            <a:pPr marL="609585" lvl="1" indent="-380990">
              <a:lnSpc>
                <a:spcPct val="72000"/>
              </a:lnSpc>
              <a:buFont typeface="Arial" panose="020B0604020202020204" pitchFamily="34" charset="0"/>
              <a:buChar char="•"/>
              <a:defRPr sz="2500"/>
            </a:pPr>
            <a:r>
              <a:rPr sz="2133" dirty="0"/>
              <a:t>rm /etc/passwd – no worries!</a:t>
            </a:r>
            <a:endParaRPr lang="en-US" sz="2133" dirty="0"/>
          </a:p>
          <a:p>
            <a:pPr marL="609585" lvl="1" indent="-380990">
              <a:lnSpc>
                <a:spcPct val="72000"/>
              </a:lnSpc>
              <a:buFont typeface="Arial" panose="020B0604020202020204" pitchFamily="34" charset="0"/>
              <a:buChar char="•"/>
              <a:defRPr sz="2500"/>
            </a:pPr>
            <a:r>
              <a:rPr sz="2133" dirty="0"/>
              <a:t>MAKE SURE YOU'RE IN A CONTAINER! </a:t>
            </a:r>
          </a:p>
        </p:txBody>
      </p:sp>
    </p:spTree>
    <p:extLst>
      <p:ext uri="{BB962C8B-B14F-4D97-AF65-F5344CB8AC3E}">
        <p14:creationId xmlns:p14="http://schemas.microsoft.com/office/powerpoint/2010/main" val="1764962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4"/>
          <p:cNvSpPr txBox="1">
            <a:spLocks noGrp="1"/>
          </p:cNvSpPr>
          <p:nvPr>
            <p:ph type="title"/>
          </p:nvPr>
        </p:nvSpPr>
        <p:spPr>
          <a:xfrm>
            <a:off x="280416" y="234040"/>
            <a:ext cx="11557357" cy="641870"/>
          </a:xfrm>
          <a:prstGeom prst="rect">
            <a:avLst/>
          </a:prstGeom>
        </p:spPr>
        <p:txBody>
          <a:bodyPr/>
          <a:lstStyle>
            <a:lvl1pPr defTabSz="841247">
              <a:defRPr sz="2944"/>
            </a:lvl1pPr>
          </a:lstStyle>
          <a:p>
            <a:r>
              <a:rPr sz="3200" dirty="0"/>
              <a:t>A look under the covers</a:t>
            </a:r>
          </a:p>
        </p:txBody>
      </p:sp>
      <p:sp>
        <p:nvSpPr>
          <p:cNvPr id="309" name="Content Placeholder 1"/>
          <p:cNvSpPr txBox="1">
            <a:spLocks noGrp="1"/>
          </p:cNvSpPr>
          <p:nvPr>
            <p:ph type="body" idx="4294967295"/>
          </p:nvPr>
        </p:nvSpPr>
        <p:spPr>
          <a:xfrm>
            <a:off x="581819" y="1127515"/>
            <a:ext cx="11028363" cy="4854575"/>
          </a:xfrm>
          <a:prstGeom prst="rect">
            <a:avLst/>
          </a:prstGeom>
        </p:spPr>
        <p:txBody>
          <a:bodyPr/>
          <a:lstStyle/>
          <a:p>
            <a:pPr>
              <a:buSzTx/>
              <a:defRPr sz="2400" b="1">
                <a:latin typeface="Courier"/>
                <a:ea typeface="Courier"/>
                <a:cs typeface="Courier"/>
                <a:sym typeface="Courier"/>
              </a:defRPr>
            </a:pPr>
            <a:r>
              <a:rPr sz="1867" dirty="0">
                <a:latin typeface="IBM Plex Mono" charset="0"/>
                <a:ea typeface="IBM Plex Mono" charset="0"/>
                <a:cs typeface="IBM Plex Mono" charset="0"/>
              </a:rPr>
              <a:t>$ docker run ubuntu ps -ef</a:t>
            </a:r>
          </a:p>
          <a:p>
            <a:pPr>
              <a:buSzTx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rPr sz="1867" dirty="0">
                <a:latin typeface="IBM Plex Mono" charset="0"/>
                <a:ea typeface="IBM Plex Mono" charset="0"/>
                <a:cs typeface="IBM Plex Mono" charset="0"/>
              </a:rPr>
              <a:t>UID         PID   PPID  C STIME TTY          TIME CMD</a:t>
            </a:r>
          </a:p>
          <a:p>
            <a:pPr>
              <a:buSzTx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rPr sz="1867" dirty="0">
                <a:latin typeface="IBM Plex Mono" charset="0"/>
                <a:ea typeface="IBM Plex Mono" charset="0"/>
                <a:cs typeface="IBM Plex Mono" charset="0"/>
              </a:rPr>
              <a:t>root          1      0  0 14:33 ?        00:00:00 ps -ef</a:t>
            </a:r>
          </a:p>
          <a:p>
            <a:pPr marL="761981" lvl="1" indent="-304792">
              <a:spcBef>
                <a:spcPts val="500"/>
              </a:spcBef>
              <a:defRPr sz="2400"/>
            </a:pPr>
            <a:endParaRPr dirty="0"/>
          </a:p>
          <a:p>
            <a:r>
              <a:rPr sz="1867" dirty="0"/>
              <a:t>Things to notice with these examples</a:t>
            </a:r>
            <a:r>
              <a:rPr lang="en-US" sz="1867" dirty="0"/>
              <a:t>:</a:t>
            </a:r>
            <a:endParaRPr sz="1867" dirty="0"/>
          </a:p>
          <a:p>
            <a:pPr marL="838179" lvl="1" indent="-380990"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pPr>
            <a:r>
              <a:rPr sz="1867" dirty="0"/>
              <a:t>Each container only sees its own process(es)</a:t>
            </a:r>
          </a:p>
          <a:p>
            <a:pPr marL="838179" lvl="1" indent="-380990"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pPr>
            <a:r>
              <a:rPr sz="1867" dirty="0"/>
              <a:t>Each container only sees its own filesystem</a:t>
            </a:r>
          </a:p>
          <a:p>
            <a:pPr marL="838179" lvl="1" indent="-380990"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pPr>
            <a:r>
              <a:rPr sz="1867" dirty="0"/>
              <a:t>Running as "root"</a:t>
            </a:r>
          </a:p>
          <a:p>
            <a:pPr marL="838179" lvl="1" indent="-380990"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pPr>
            <a:r>
              <a:rPr sz="1867" dirty="0"/>
              <a:t>Running as PID 1</a:t>
            </a:r>
          </a:p>
        </p:txBody>
      </p:sp>
    </p:spTree>
    <p:extLst>
      <p:ext uri="{BB962C8B-B14F-4D97-AF65-F5344CB8AC3E}">
        <p14:creationId xmlns:p14="http://schemas.microsoft.com/office/powerpoint/2010/main" val="105338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11465536" cy="631940"/>
          </a:xfrm>
        </p:spPr>
        <p:txBody>
          <a:bodyPr/>
          <a:lstStyle/>
          <a:p>
            <a:r>
              <a:rPr lang="en-US" dirty="0"/>
              <a:t>Docker Images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4294967295"/>
          </p:nvPr>
        </p:nvSpPr>
        <p:spPr>
          <a:xfrm>
            <a:off x="717589" y="1263650"/>
            <a:ext cx="11028363" cy="4375151"/>
          </a:xfrm>
        </p:spPr>
        <p:txBody>
          <a:bodyPr/>
          <a:lstStyle/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dirty="0"/>
              <a:t>Tar file containing a container's filesystem + metadata</a:t>
            </a:r>
          </a:p>
          <a:p>
            <a:pPr lvl="1"/>
            <a:endParaRPr lang="en-US" dirty="0"/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dirty="0"/>
              <a:t>For sharing and redistribution</a:t>
            </a:r>
          </a:p>
          <a:p>
            <a:pPr marL="457189" lvl="1">
              <a:buFont typeface="Arial" panose="020B0604020202020204" pitchFamily="34" charset="0"/>
              <a:buChar char="•"/>
            </a:pPr>
            <a:r>
              <a:rPr lang="en-US" dirty="0"/>
              <a:t>Global/public registry for sharing: </a:t>
            </a:r>
            <a:r>
              <a:rPr lang="en-US" dirty="0" err="1"/>
              <a:t>DockerHub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7696200" y="1981200"/>
            <a:ext cx="3124200" cy="3657600"/>
          </a:xfrm>
          <a:prstGeom prst="roundRect">
            <a:avLst/>
          </a:prstGeom>
          <a:solidFill>
            <a:srgbClr val="FFF2B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 defTabSz="914621" hangingPunct="1"/>
            <a:r>
              <a:rPr lang="en-US" sz="1600" b="0" kern="1200" dirty="0" err="1">
                <a:solidFill>
                  <a:srgbClr val="000000"/>
                </a:solidFill>
                <a:ea typeface="Calibri" charset="0"/>
                <a:cs typeface="Calibri" charset="0"/>
              </a:rPr>
              <a:t>Docker</a:t>
            </a:r>
            <a:r>
              <a:rPr lang="en-US" sz="1600" b="0" kern="1200" dirty="0">
                <a:solidFill>
                  <a:srgbClr val="000000"/>
                </a:solidFill>
                <a:ea typeface="Calibri" charset="0"/>
                <a:cs typeface="Calibri" charset="0"/>
              </a:rPr>
              <a:t> Host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067802" y="2362200"/>
            <a:ext cx="1600199" cy="2133600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 defTabSz="914621" hangingPunct="1"/>
            <a:r>
              <a:rPr lang="en-US" sz="1600" b="0" kern="1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Containers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848600" y="4724402"/>
            <a:ext cx="2819400" cy="38099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621" hangingPunct="1"/>
            <a:r>
              <a:rPr lang="en-US" sz="1400" b="0" kern="1200" dirty="0">
                <a:solidFill>
                  <a:srgbClr val="000000"/>
                </a:solidFill>
                <a:ea typeface="Calibri" charset="0"/>
                <a:cs typeface="Calibri" charset="0"/>
              </a:rPr>
              <a:t>Base OS/Kernel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991602" y="2438400"/>
            <a:ext cx="1600199" cy="2133600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 defTabSz="914621" hangingPunct="1"/>
            <a:r>
              <a:rPr lang="en-US" sz="1600" b="0" kern="1200" dirty="0">
                <a:solidFill>
                  <a:srgbClr val="000000"/>
                </a:solidFill>
                <a:ea typeface="Calibri" charset="0"/>
                <a:cs typeface="Calibri" charset="0"/>
              </a:rPr>
              <a:t>Containers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848600" y="3886200"/>
            <a:ext cx="1066800" cy="6858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 defTabSz="914621" hangingPunct="1"/>
            <a:r>
              <a:rPr lang="en-US" sz="1600" b="0" kern="1200" dirty="0" err="1">
                <a:solidFill>
                  <a:srgbClr val="000000"/>
                </a:solidFill>
                <a:ea typeface="Calibri" charset="0"/>
                <a:cs typeface="Calibri" charset="0"/>
              </a:rPr>
              <a:t>Docker</a:t>
            </a:r>
            <a:r>
              <a:rPr lang="en-US" sz="1600" b="0" kern="1200" dirty="0">
                <a:solidFill>
                  <a:srgbClr val="000000"/>
                </a:solidFill>
                <a:ea typeface="Calibri" charset="0"/>
                <a:cs typeface="Calibri" charset="0"/>
              </a:rPr>
              <a:t> Engine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848600" y="2874567"/>
            <a:ext cx="1066800" cy="77946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 defTabSz="914621" hangingPunct="1"/>
            <a:r>
              <a:rPr lang="en-US" sz="1400" b="0" kern="1200" dirty="0">
                <a:solidFill>
                  <a:srgbClr val="000000"/>
                </a:solidFill>
                <a:latin typeface="IBM Plex Sans" panose="020B0503050203000203" pitchFamily="34" charset="0"/>
                <a:ea typeface="Calibri" charset="0"/>
                <a:cs typeface="Calibri" charset="0"/>
              </a:rPr>
              <a:t>Images</a:t>
            </a:r>
          </a:p>
        </p:txBody>
      </p:sp>
      <p:sp>
        <p:nvSpPr>
          <p:cNvPr id="9" name="Can 8"/>
          <p:cNvSpPr/>
          <p:nvPr/>
        </p:nvSpPr>
        <p:spPr>
          <a:xfrm>
            <a:off x="8443913" y="3172223"/>
            <a:ext cx="361951" cy="35321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621" hangingPunct="1"/>
            <a:r>
              <a:rPr lang="en-US" sz="800" b="0" kern="1200" dirty="0">
                <a:solidFill>
                  <a:srgbClr val="000000"/>
                </a:solidFill>
                <a:latin typeface="IBM Plex Sans" panose="020B0503050203000203" pitchFamily="34" charset="0"/>
                <a:ea typeface="Calibri" charset="0"/>
                <a:cs typeface="Calibri" charset="0"/>
              </a:rPr>
              <a:t>Liberty</a:t>
            </a:r>
          </a:p>
        </p:txBody>
      </p:sp>
      <p:sp>
        <p:nvSpPr>
          <p:cNvPr id="10" name="Can 9"/>
          <p:cNvSpPr/>
          <p:nvPr/>
        </p:nvSpPr>
        <p:spPr>
          <a:xfrm>
            <a:off x="7958138" y="3179763"/>
            <a:ext cx="361951" cy="35321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621" hangingPunct="1"/>
            <a:r>
              <a:rPr lang="en-US" sz="800" b="0" kern="1200" dirty="0">
                <a:solidFill>
                  <a:srgbClr val="000000"/>
                </a:solidFill>
                <a:latin typeface="IBM Plex Sans" panose="020B0503050203000203" pitchFamily="34" charset="0"/>
                <a:ea typeface="Calibri" charset="0"/>
                <a:cs typeface="Calibri" charset="0"/>
              </a:rPr>
              <a:t>Ubuntu</a:t>
            </a:r>
          </a:p>
        </p:txBody>
      </p:sp>
      <p:sp>
        <p:nvSpPr>
          <p:cNvPr id="11" name="Donut 10"/>
          <p:cNvSpPr/>
          <p:nvPr/>
        </p:nvSpPr>
        <p:spPr>
          <a:xfrm>
            <a:off x="7543800" y="2438400"/>
            <a:ext cx="1676400" cy="1627981"/>
          </a:xfrm>
          <a:prstGeom prst="donut">
            <a:avLst>
              <a:gd name="adj" fmla="val 551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621" hangingPunct="1"/>
            <a:endParaRPr lang="en-US" sz="1351" b="0" kern="120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036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11424380" cy="727511"/>
          </a:xfrm>
        </p:spPr>
        <p:txBody>
          <a:bodyPr/>
          <a:lstStyle/>
          <a:p>
            <a:r>
              <a:rPr lang="en-US" dirty="0"/>
              <a:t>Docker Registry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4294967295"/>
          </p:nvPr>
        </p:nvSpPr>
        <p:spPr>
          <a:xfrm>
            <a:off x="501653" y="1163956"/>
            <a:ext cx="5730080" cy="4375151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DockerHub</a:t>
            </a:r>
            <a:r>
              <a:rPr lang="en-US" sz="1800" dirty="0"/>
              <a:t> (</a:t>
            </a:r>
            <a:r>
              <a:rPr lang="en-US" sz="1800" dirty="0">
                <a:hlinkClick r:id="rId2"/>
              </a:rPr>
              <a:t>https://hub.docker.com</a:t>
            </a:r>
            <a:r>
              <a:rPr lang="en-US" sz="1800" dirty="0"/>
              <a:t>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Public registry of Docker Images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central place for sharing images with friends or coworkers!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Also useful to find prebuilt images for web servers, databases, </a:t>
            </a:r>
            <a:r>
              <a:rPr lang="en-US" sz="1800" dirty="0" err="1"/>
              <a:t>etc</a:t>
            </a:r>
            <a:endParaRPr lang="en-US" sz="18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Enterprises will want to find a private registry to use (such as Artifactory)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688932" y="1932385"/>
            <a:ext cx="1066800" cy="1219200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 defTabSz="914621" hangingPunct="1"/>
            <a:r>
              <a:rPr lang="en-US" sz="1600" b="0" kern="1200" dirty="0">
                <a:solidFill>
                  <a:srgbClr val="000000"/>
                </a:solidFill>
                <a:ea typeface="Calibri" charset="0"/>
                <a:cs typeface="Calibri" charset="0"/>
              </a:rPr>
              <a:t>Registry</a:t>
            </a:r>
          </a:p>
        </p:txBody>
      </p:sp>
      <p:sp>
        <p:nvSpPr>
          <p:cNvPr id="15" name="Can 14"/>
          <p:cNvSpPr/>
          <p:nvPr/>
        </p:nvSpPr>
        <p:spPr>
          <a:xfrm>
            <a:off x="7312817" y="2289632"/>
            <a:ext cx="361951" cy="35321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621" hangingPunct="1"/>
            <a:r>
              <a:rPr lang="en-US" sz="800" b="0" kern="1200" dirty="0">
                <a:solidFill>
                  <a:srgbClr val="000000"/>
                </a:solidFill>
                <a:ea typeface="Calibri" charset="0"/>
                <a:cs typeface="Calibri" charset="0"/>
              </a:rPr>
              <a:t>Liberty</a:t>
            </a:r>
          </a:p>
        </p:txBody>
      </p:sp>
      <p:sp>
        <p:nvSpPr>
          <p:cNvPr id="16" name="Can 15"/>
          <p:cNvSpPr/>
          <p:nvPr/>
        </p:nvSpPr>
        <p:spPr>
          <a:xfrm>
            <a:off x="6786559" y="2289632"/>
            <a:ext cx="361951" cy="35321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621" hangingPunct="1"/>
            <a:r>
              <a:rPr lang="en-US" sz="800" b="0" kern="1200" dirty="0">
                <a:solidFill>
                  <a:srgbClr val="000000"/>
                </a:solidFill>
                <a:ea typeface="Calibri" charset="0"/>
                <a:cs typeface="Calibri" charset="0"/>
              </a:rPr>
              <a:t>Ubuntu</a:t>
            </a:r>
          </a:p>
        </p:txBody>
      </p:sp>
      <p:sp>
        <p:nvSpPr>
          <p:cNvPr id="17" name="Can 16"/>
          <p:cNvSpPr/>
          <p:nvPr/>
        </p:nvSpPr>
        <p:spPr>
          <a:xfrm>
            <a:off x="7305674" y="2698413"/>
            <a:ext cx="361951" cy="35321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621" hangingPunct="1"/>
            <a:r>
              <a:rPr lang="en-US" sz="800" b="0" kern="1200" dirty="0" err="1">
                <a:solidFill>
                  <a:srgbClr val="000000"/>
                </a:solidFill>
                <a:latin typeface="IBM Plex Mono" panose="020B0509050203000203" pitchFamily="49" charset="77"/>
                <a:ea typeface="Calibri" charset="0"/>
                <a:cs typeface="Calibri" charset="0"/>
              </a:rPr>
              <a:t>mysql</a:t>
            </a:r>
            <a:endParaRPr lang="en-US" sz="800" b="0" kern="1200" dirty="0">
              <a:solidFill>
                <a:srgbClr val="000000"/>
              </a:solidFill>
              <a:latin typeface="IBM Plex Mono" panose="020B0509050203000203" pitchFamily="49" charset="77"/>
              <a:ea typeface="Calibri" charset="0"/>
              <a:cs typeface="Calibri" charset="0"/>
            </a:endParaRPr>
          </a:p>
        </p:txBody>
      </p:sp>
      <p:sp>
        <p:nvSpPr>
          <p:cNvPr id="18" name="Can 17"/>
          <p:cNvSpPr/>
          <p:nvPr/>
        </p:nvSpPr>
        <p:spPr>
          <a:xfrm>
            <a:off x="6779417" y="2698413"/>
            <a:ext cx="361951" cy="35321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621" hangingPunct="1"/>
            <a:r>
              <a:rPr lang="en-US" sz="800" b="0" kern="1200" dirty="0" err="1">
                <a:solidFill>
                  <a:srgbClr val="000000"/>
                </a:solidFill>
                <a:latin typeface="IBM Plex Mono" panose="020B0509050203000203" pitchFamily="49" charset="77"/>
                <a:ea typeface="Calibri" charset="0"/>
                <a:cs typeface="Calibri" charset="0"/>
              </a:rPr>
              <a:t>nginx</a:t>
            </a:r>
            <a:endParaRPr lang="en-US" sz="800" b="0" kern="1200" dirty="0">
              <a:solidFill>
                <a:srgbClr val="000000"/>
              </a:solidFill>
              <a:latin typeface="IBM Plex Mono" panose="020B0509050203000203" pitchFamily="49" charset="77"/>
              <a:ea typeface="Calibri" charset="0"/>
              <a:cs typeface="Calibri" charset="0"/>
            </a:endParaRPr>
          </a:p>
        </p:txBody>
      </p:sp>
      <p:sp>
        <p:nvSpPr>
          <p:cNvPr id="22" name="Donut 21"/>
          <p:cNvSpPr/>
          <p:nvPr/>
        </p:nvSpPr>
        <p:spPr>
          <a:xfrm>
            <a:off x="6231733" y="1502967"/>
            <a:ext cx="1938336" cy="2133599"/>
          </a:xfrm>
          <a:prstGeom prst="donut">
            <a:avLst>
              <a:gd name="adj" fmla="val 337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621" hangingPunct="1"/>
            <a:endParaRPr lang="en-US" sz="1351" b="0" kern="120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529C3CC-7B94-3546-A7A3-8C9DDF397209}"/>
              </a:ext>
            </a:extLst>
          </p:cNvPr>
          <p:cNvSpPr/>
          <p:nvPr/>
        </p:nvSpPr>
        <p:spPr>
          <a:xfrm>
            <a:off x="8732996" y="1446532"/>
            <a:ext cx="3124200" cy="3657600"/>
          </a:xfrm>
          <a:prstGeom prst="roundRect">
            <a:avLst/>
          </a:prstGeom>
          <a:solidFill>
            <a:srgbClr val="FFF2B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 defTabSz="914621" hangingPunct="1"/>
            <a:r>
              <a:rPr lang="en-US" sz="1600" b="0" kern="1200" dirty="0" err="1">
                <a:solidFill>
                  <a:srgbClr val="000000"/>
                </a:solidFill>
                <a:ea typeface="Calibri" charset="0"/>
                <a:cs typeface="Calibri" charset="0"/>
              </a:rPr>
              <a:t>Docker</a:t>
            </a:r>
            <a:r>
              <a:rPr lang="en-US" sz="1600" b="0" kern="1200" dirty="0">
                <a:solidFill>
                  <a:srgbClr val="000000"/>
                </a:solidFill>
                <a:ea typeface="Calibri" charset="0"/>
                <a:cs typeface="Calibri" charset="0"/>
              </a:rPr>
              <a:t> Host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FE05806-0B9F-304E-940B-EE40F11E27AD}"/>
              </a:ext>
            </a:extLst>
          </p:cNvPr>
          <p:cNvSpPr/>
          <p:nvPr/>
        </p:nvSpPr>
        <p:spPr>
          <a:xfrm>
            <a:off x="10104598" y="1827532"/>
            <a:ext cx="1600199" cy="2133600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 defTabSz="914621" hangingPunct="1"/>
            <a:r>
              <a:rPr lang="en-US" sz="1600" b="0" kern="1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Containers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058F244-A233-0A47-B980-EDAA16C4D07F}"/>
              </a:ext>
            </a:extLst>
          </p:cNvPr>
          <p:cNvSpPr/>
          <p:nvPr/>
        </p:nvSpPr>
        <p:spPr>
          <a:xfrm>
            <a:off x="8885396" y="4189734"/>
            <a:ext cx="2819400" cy="38099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621" hangingPunct="1"/>
            <a:r>
              <a:rPr lang="en-US" sz="1400" b="0" kern="1200" dirty="0">
                <a:solidFill>
                  <a:srgbClr val="000000"/>
                </a:solidFill>
                <a:ea typeface="Calibri" charset="0"/>
                <a:cs typeface="Calibri" charset="0"/>
              </a:rPr>
              <a:t>Base OS/Kernel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9B70C6A-7493-6449-BD6F-BA3256465643}"/>
              </a:ext>
            </a:extLst>
          </p:cNvPr>
          <p:cNvSpPr/>
          <p:nvPr/>
        </p:nvSpPr>
        <p:spPr>
          <a:xfrm>
            <a:off x="10028398" y="1903732"/>
            <a:ext cx="1600199" cy="2133600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 defTabSz="914621" hangingPunct="1"/>
            <a:r>
              <a:rPr lang="en-US" sz="1600" b="0" kern="1200" dirty="0">
                <a:solidFill>
                  <a:srgbClr val="000000"/>
                </a:solidFill>
                <a:ea typeface="Calibri" charset="0"/>
                <a:cs typeface="Calibri" charset="0"/>
              </a:rPr>
              <a:t>Containers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113D630-9BDC-1A45-BBC7-6639AF7035F5}"/>
              </a:ext>
            </a:extLst>
          </p:cNvPr>
          <p:cNvSpPr/>
          <p:nvPr/>
        </p:nvSpPr>
        <p:spPr>
          <a:xfrm>
            <a:off x="8885396" y="3351532"/>
            <a:ext cx="1066800" cy="6858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 defTabSz="914621" hangingPunct="1"/>
            <a:r>
              <a:rPr lang="en-US" sz="1600" b="0" kern="1200" dirty="0" err="1">
                <a:solidFill>
                  <a:srgbClr val="000000"/>
                </a:solidFill>
                <a:ea typeface="Calibri" charset="0"/>
                <a:cs typeface="Calibri" charset="0"/>
              </a:rPr>
              <a:t>Docker</a:t>
            </a:r>
            <a:r>
              <a:rPr lang="en-US" sz="1600" b="0" kern="1200" dirty="0">
                <a:solidFill>
                  <a:srgbClr val="000000"/>
                </a:solidFill>
                <a:ea typeface="Calibri" charset="0"/>
                <a:cs typeface="Calibri" charset="0"/>
              </a:rPr>
              <a:t> Engine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83FCC29-B1EC-4B4E-84F2-ED59E2DCF128}"/>
              </a:ext>
            </a:extLst>
          </p:cNvPr>
          <p:cNvSpPr/>
          <p:nvPr/>
        </p:nvSpPr>
        <p:spPr>
          <a:xfrm>
            <a:off x="8885396" y="2339899"/>
            <a:ext cx="1066800" cy="77946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 defTabSz="914621" hangingPunct="1"/>
            <a:r>
              <a:rPr lang="en-US" sz="1400" b="0" kern="1200" dirty="0">
                <a:solidFill>
                  <a:srgbClr val="000000"/>
                </a:solidFill>
                <a:latin typeface="IBM Plex Sans" panose="020B0503050203000203" pitchFamily="34" charset="0"/>
                <a:ea typeface="Calibri" charset="0"/>
                <a:cs typeface="Calibri" charset="0"/>
              </a:rPr>
              <a:t>Images</a:t>
            </a:r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6FD779DA-D38D-EC4E-AA56-457751640169}"/>
              </a:ext>
            </a:extLst>
          </p:cNvPr>
          <p:cNvSpPr/>
          <p:nvPr/>
        </p:nvSpPr>
        <p:spPr>
          <a:xfrm>
            <a:off x="9480709" y="2637555"/>
            <a:ext cx="361951" cy="35321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621" hangingPunct="1"/>
            <a:r>
              <a:rPr lang="en-US" sz="800" b="0" kern="1200" dirty="0">
                <a:solidFill>
                  <a:srgbClr val="000000"/>
                </a:solidFill>
                <a:latin typeface="IBM Plex Sans" panose="020B0503050203000203" pitchFamily="34" charset="0"/>
                <a:ea typeface="Calibri" charset="0"/>
                <a:cs typeface="Calibri" charset="0"/>
              </a:rPr>
              <a:t>Liberty</a:t>
            </a:r>
          </a:p>
        </p:txBody>
      </p:sp>
      <p:sp>
        <p:nvSpPr>
          <p:cNvPr id="39" name="Can 38">
            <a:extLst>
              <a:ext uri="{FF2B5EF4-FFF2-40B4-BE49-F238E27FC236}">
                <a16:creationId xmlns:a16="http://schemas.microsoft.com/office/drawing/2014/main" id="{C64EB4EA-15B8-DB42-A544-611424E9D2BD}"/>
              </a:ext>
            </a:extLst>
          </p:cNvPr>
          <p:cNvSpPr/>
          <p:nvPr/>
        </p:nvSpPr>
        <p:spPr>
          <a:xfrm>
            <a:off x="8994934" y="2645095"/>
            <a:ext cx="361951" cy="35321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621" hangingPunct="1"/>
            <a:r>
              <a:rPr lang="en-US" sz="800" b="0" kern="1200" dirty="0">
                <a:solidFill>
                  <a:srgbClr val="000000"/>
                </a:solidFill>
                <a:latin typeface="IBM Plex Sans" panose="020B0503050203000203" pitchFamily="34" charset="0"/>
                <a:ea typeface="Calibri" charset="0"/>
                <a:cs typeface="Calibri" charset="0"/>
              </a:rPr>
              <a:t>Ubuntu</a:t>
            </a:r>
          </a:p>
        </p:txBody>
      </p:sp>
      <p:sp>
        <p:nvSpPr>
          <p:cNvPr id="40" name="Donut 39">
            <a:extLst>
              <a:ext uri="{FF2B5EF4-FFF2-40B4-BE49-F238E27FC236}">
                <a16:creationId xmlns:a16="http://schemas.microsoft.com/office/drawing/2014/main" id="{EBFFF739-D277-B349-913F-46CF52706EAF}"/>
              </a:ext>
            </a:extLst>
          </p:cNvPr>
          <p:cNvSpPr/>
          <p:nvPr/>
        </p:nvSpPr>
        <p:spPr>
          <a:xfrm>
            <a:off x="8580596" y="1903732"/>
            <a:ext cx="1676400" cy="1627981"/>
          </a:xfrm>
          <a:prstGeom prst="donut">
            <a:avLst>
              <a:gd name="adj" fmla="val 551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621" hangingPunct="1"/>
            <a:endParaRPr lang="en-US" sz="1351" b="0" kern="120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4" name="Elbow Connector 12"/>
          <p:cNvCxnSpPr>
            <a:cxnSpLocks/>
            <a:stCxn id="22" idx="6"/>
            <a:endCxn id="36" idx="1"/>
          </p:cNvCxnSpPr>
          <p:nvPr/>
        </p:nvCxnSpPr>
        <p:spPr>
          <a:xfrm>
            <a:off x="8170069" y="2569767"/>
            <a:ext cx="715327" cy="1124665"/>
          </a:xfrm>
          <a:prstGeom prst="curvedConnector3">
            <a:avLst>
              <a:gd name="adj1" fmla="val 50000"/>
            </a:avLst>
          </a:prstGeom>
          <a:ln w="12700" cmpd="sng">
            <a:solidFill>
              <a:srgbClr val="000000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746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Title 1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11582401" cy="508000"/>
          </a:xfrm>
          <a:prstGeom prst="rect">
            <a:avLst/>
          </a:prstGeom>
        </p:spPr>
        <p:txBody>
          <a:bodyPr/>
          <a:lstStyle>
            <a:lvl1pPr defTabSz="841247">
              <a:defRPr sz="2900">
                <a:solidFill>
                  <a:srgbClr val="000000"/>
                </a:solidFill>
                <a:latin typeface="IBM Plex Sans Regular"/>
                <a:ea typeface="IBM Plex Sans Regular"/>
                <a:cs typeface="IBM Plex Sans Regular"/>
                <a:sym typeface="IBM Plex Sans Regular"/>
              </a:defRPr>
            </a:lvl1pPr>
          </a:lstStyle>
          <a:p>
            <a:r>
              <a:rPr sz="3200" dirty="0">
                <a:latin typeface="IBM Plex Mono" panose="020B0509050203000203" pitchFamily="49" charset="77"/>
              </a:rPr>
              <a:t>Build your own image</a:t>
            </a:r>
            <a:r>
              <a:rPr lang="en-US" sz="3200" dirty="0">
                <a:latin typeface="IBM Plex Mono" panose="020B0509050203000203" pitchFamily="49" charset="77"/>
              </a:rPr>
              <a:t> with a Dockerfile</a:t>
            </a:r>
            <a:r>
              <a:rPr sz="3200" dirty="0">
                <a:latin typeface="IBM Plex Mono" panose="020B0509050203000203" pitchFamily="49" charset="77"/>
              </a:rPr>
              <a:t>!</a:t>
            </a:r>
          </a:p>
        </p:txBody>
      </p:sp>
      <p:sp>
        <p:nvSpPr>
          <p:cNvPr id="704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752580" y="6463248"/>
            <a:ext cx="13462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rtlCol="0" anchor="ctr"/>
          <a:lstStyle>
            <a:lvl1pPr>
              <a:defRPr sz="800">
                <a:solidFill>
                  <a:srgbClr val="2B2B2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defTabSz="914621" hangingPunct="1"/>
            <a:fld id="{86CB4B4D-7CA3-9044-876B-883B54F8677D}" type="slidenum">
              <a:rPr kern="1200"/>
              <a:pPr defTabSz="914621" hangingPunct="1"/>
              <a:t>14</a:t>
            </a:fld>
            <a:endParaRPr kern="1200"/>
          </a:p>
        </p:txBody>
      </p:sp>
      <p:sp>
        <p:nvSpPr>
          <p:cNvPr id="705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905449" y="1523363"/>
            <a:ext cx="11027107" cy="4854580"/>
          </a:xfrm>
          <a:prstGeom prst="rect">
            <a:avLst/>
          </a:prstGeom>
        </p:spPr>
        <p:txBody>
          <a:bodyPr/>
          <a:lstStyle/>
          <a:p>
            <a:pPr marL="163280" indent="-163280"/>
            <a:r>
              <a:rPr dirty="0"/>
              <a:t>Step 1) Create Dockerfile to script how you want the image to be built</a:t>
            </a:r>
          </a:p>
          <a:p>
            <a:pPr marL="163280" indent="-163280"/>
            <a:endParaRPr dirty="0"/>
          </a:p>
          <a:p>
            <a:pPr marL="163280" indent="-163280"/>
            <a:endParaRPr dirty="0"/>
          </a:p>
          <a:p>
            <a:pPr marL="163280" indent="-163280"/>
            <a:endParaRPr dirty="0"/>
          </a:p>
          <a:p>
            <a:pPr marL="163280" indent="-163280"/>
            <a:r>
              <a:rPr dirty="0"/>
              <a:t>Step 2) </a:t>
            </a:r>
            <a:r>
              <a:rPr b="1" dirty="0"/>
              <a:t>docker build</a:t>
            </a:r>
            <a:r>
              <a:rPr dirty="0"/>
              <a:t> to build an image</a:t>
            </a:r>
          </a:p>
          <a:p>
            <a:pPr marL="163280" indent="-163280"/>
            <a:r>
              <a:rPr dirty="0"/>
              <a:t>Step 3) </a:t>
            </a:r>
            <a:r>
              <a:rPr b="1" dirty="0"/>
              <a:t>docker push</a:t>
            </a:r>
            <a:r>
              <a:rPr dirty="0"/>
              <a:t> to push to registry</a:t>
            </a:r>
          </a:p>
          <a:p>
            <a:pPr marL="163280" indent="-163280"/>
            <a:r>
              <a:rPr dirty="0"/>
              <a:t>Step 4) </a:t>
            </a:r>
            <a:r>
              <a:rPr lang="en-US" dirty="0"/>
              <a:t>From another location, </a:t>
            </a:r>
            <a:r>
              <a:rPr lang="en-US" b="1" dirty="0"/>
              <a:t>docker pull</a:t>
            </a:r>
            <a:r>
              <a:rPr lang="en-US" dirty="0"/>
              <a:t> to download an image</a:t>
            </a:r>
            <a:endParaRPr dirty="0"/>
          </a:p>
        </p:txBody>
      </p:sp>
      <p:pic>
        <p:nvPicPr>
          <p:cNvPr id="706" name="Screen Shot 2018-07-06 at 2.28.57 PM.png" descr="Screen Shot 2018-07-06 at 2.28.5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557" y="1933374"/>
            <a:ext cx="4445001" cy="800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6785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5" y="234040"/>
            <a:ext cx="7788111" cy="1072896"/>
          </a:xfrm>
        </p:spPr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special sauce: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09433" y="1081591"/>
            <a:ext cx="11028363" cy="43751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67" dirty="0"/>
              <a:t>Let's compare VMs and Containers one more time...</a:t>
            </a:r>
          </a:p>
        </p:txBody>
      </p:sp>
    </p:spTree>
    <p:extLst>
      <p:ext uri="{BB962C8B-B14F-4D97-AF65-F5344CB8AC3E}">
        <p14:creationId xmlns:p14="http://schemas.microsoft.com/office/powerpoint/2010/main" val="543170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9743326" cy="508000"/>
          </a:xfrm>
        </p:spPr>
        <p:txBody>
          <a:bodyPr/>
          <a:lstStyle/>
          <a:p>
            <a:r>
              <a:rPr lang="en-US" dirty="0"/>
              <a:t>VM vs Container: Notice the layers!</a:t>
            </a:r>
          </a:p>
        </p:txBody>
      </p:sp>
      <p:sp>
        <p:nvSpPr>
          <p:cNvPr id="75" name="Striped Right Arrow 74">
            <a:extLst>
              <a:ext uri="{FF2B5EF4-FFF2-40B4-BE49-F238E27FC236}">
                <a16:creationId xmlns:a16="http://schemas.microsoft.com/office/drawing/2014/main" id="{14819AB8-AB52-6340-8650-5999CBAC4B17}"/>
              </a:ext>
            </a:extLst>
          </p:cNvPr>
          <p:cNvSpPr/>
          <p:nvPr/>
        </p:nvSpPr>
        <p:spPr>
          <a:xfrm>
            <a:off x="4584700" y="2915503"/>
            <a:ext cx="1371600" cy="838200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621" hangingPunct="1"/>
            <a:r>
              <a:rPr lang="en-US" sz="1351" b="0" kern="1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VS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EC0CD19-0053-A748-A228-946EEFE35667}"/>
              </a:ext>
            </a:extLst>
          </p:cNvPr>
          <p:cNvSpPr txBox="1"/>
          <p:nvPr/>
        </p:nvSpPr>
        <p:spPr>
          <a:xfrm>
            <a:off x="6565900" y="5201505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621" hangingPunct="1"/>
            <a:r>
              <a:rPr lang="en-US" sz="1600" b="0" kern="1200" dirty="0">
                <a:latin typeface="IBM Plex Sans" panose="020B0503050203000203" pitchFamily="34" charset="0"/>
                <a:ea typeface="Calibri" charset="0"/>
                <a:cs typeface="Calibri" charset="0"/>
              </a:rPr>
              <a:t>Containers share the same base Kernel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C76CDA0-462C-1C40-814B-F281A8D91514}"/>
              </a:ext>
            </a:extLst>
          </p:cNvPr>
          <p:cNvSpPr txBox="1"/>
          <p:nvPr/>
        </p:nvSpPr>
        <p:spPr>
          <a:xfrm>
            <a:off x="8470900" y="2534820"/>
            <a:ext cx="3048000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621" hangingPunct="1"/>
            <a:r>
              <a:rPr lang="en-US" sz="1351" b="0" kern="1200" dirty="0">
                <a:latin typeface="IBM Plex Sans" charset="0"/>
                <a:ea typeface="IBM Plex Sans" charset="0"/>
                <a:cs typeface="IBM Plex Sans" charset="0"/>
              </a:rPr>
              <a:t>&lt;- Layer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8FA3360-11D1-3841-AD2A-BC4A7D3B0020}"/>
              </a:ext>
            </a:extLst>
          </p:cNvPr>
          <p:cNvSpPr txBox="1"/>
          <p:nvPr/>
        </p:nvSpPr>
        <p:spPr>
          <a:xfrm>
            <a:off x="8493783" y="3079572"/>
            <a:ext cx="3048000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621" hangingPunct="1"/>
            <a:r>
              <a:rPr lang="en-US" sz="1351" b="0" kern="1200" dirty="0">
                <a:latin typeface="IBM Plex Sans" charset="0"/>
                <a:ea typeface="IBM Plex Sans" charset="0"/>
                <a:cs typeface="IBM Plex Sans" charset="0"/>
              </a:rPr>
              <a:t>&lt;- Layer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A0C4B8-9A27-8B4A-B131-B07DFCF8E061}"/>
              </a:ext>
            </a:extLst>
          </p:cNvPr>
          <p:cNvSpPr txBox="1"/>
          <p:nvPr/>
        </p:nvSpPr>
        <p:spPr>
          <a:xfrm>
            <a:off x="8521699" y="1989755"/>
            <a:ext cx="3048000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621" hangingPunct="1"/>
            <a:r>
              <a:rPr lang="en-US" sz="1351" b="0" kern="1200" dirty="0">
                <a:latin typeface="IBM Plex Sans" charset="0"/>
                <a:ea typeface="IBM Plex Sans" charset="0"/>
                <a:cs typeface="IBM Plex Sans" charset="0"/>
              </a:rPr>
              <a:t>&lt;- Layer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BED78B7-40A3-DD4A-951B-5CB5E0554947}"/>
              </a:ext>
            </a:extLst>
          </p:cNvPr>
          <p:cNvSpPr/>
          <p:nvPr/>
        </p:nvSpPr>
        <p:spPr>
          <a:xfrm>
            <a:off x="6718302" y="1772503"/>
            <a:ext cx="1600199" cy="21336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 defTabSz="914621" hangingPunct="1"/>
            <a:r>
              <a:rPr lang="en-US" sz="1600" b="0" kern="1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Container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AAE2C5-B3DC-9348-94C2-D54405C8B8D9}"/>
              </a:ext>
            </a:extLst>
          </p:cNvPr>
          <p:cNvSpPr/>
          <p:nvPr/>
        </p:nvSpPr>
        <p:spPr>
          <a:xfrm>
            <a:off x="2146302" y="1772503"/>
            <a:ext cx="1600199" cy="21336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 defTabSz="914621" hangingPunct="1"/>
            <a:r>
              <a:rPr lang="en-US" sz="1400" b="0" kern="1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Virtual Machine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5E5A686-06B0-5A4A-B7C3-D1AE08F9D4EF}"/>
              </a:ext>
            </a:extLst>
          </p:cNvPr>
          <p:cNvSpPr/>
          <p:nvPr/>
        </p:nvSpPr>
        <p:spPr>
          <a:xfrm>
            <a:off x="1993900" y="4591903"/>
            <a:ext cx="1905000" cy="381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621" hangingPunct="1"/>
            <a:r>
              <a:rPr lang="en-US" sz="1400" b="0" kern="1200" dirty="0">
                <a:solidFill>
                  <a:srgbClr val="000000"/>
                </a:solidFill>
                <a:latin typeface="IBM Plex Mono" panose="020B0509050203000203" pitchFamily="49" charset="77"/>
                <a:ea typeface="Calibri" charset="0"/>
                <a:cs typeface="Calibri" charset="0"/>
              </a:rPr>
              <a:t>Hardware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4595E1E-1FDF-5746-A1B0-A5E341FF1B42}"/>
              </a:ext>
            </a:extLst>
          </p:cNvPr>
          <p:cNvSpPr/>
          <p:nvPr/>
        </p:nvSpPr>
        <p:spPr>
          <a:xfrm>
            <a:off x="1993900" y="4134703"/>
            <a:ext cx="1905000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621" hangingPunct="1"/>
            <a:r>
              <a:rPr lang="en-US" sz="1400" b="0" kern="1200" dirty="0">
                <a:solidFill>
                  <a:srgbClr val="000000"/>
                </a:solidFill>
                <a:latin typeface="IBM Plex Mono" panose="020B0509050203000203" pitchFamily="49" charset="77"/>
                <a:ea typeface="Calibri" charset="0"/>
                <a:cs typeface="Calibri" charset="0"/>
              </a:rPr>
              <a:t>Hypervisor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9ED0942-44D9-CF4A-A1DB-0D858B3D26DA}"/>
              </a:ext>
            </a:extLst>
          </p:cNvPr>
          <p:cNvSpPr/>
          <p:nvPr/>
        </p:nvSpPr>
        <p:spPr>
          <a:xfrm>
            <a:off x="1993903" y="1848703"/>
            <a:ext cx="1676399" cy="21336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 defTabSz="914621" hangingPunct="1"/>
            <a:endParaRPr lang="en-US" sz="1200" b="0" kern="1200" dirty="0">
              <a:solidFill>
                <a:srgbClr val="000000"/>
              </a:solidFill>
              <a:latin typeface="IBM Plex Mono" panose="020B0509050203000203" pitchFamily="49" charset="77"/>
              <a:ea typeface="Calibri" charset="0"/>
              <a:cs typeface="Calibri" charset="0"/>
            </a:endParaRPr>
          </a:p>
          <a:p>
            <a:pPr algn="ctr" defTabSz="914621" hangingPunct="1"/>
            <a:r>
              <a:rPr lang="en-US" sz="1100" b="0" kern="1200" dirty="0">
                <a:solidFill>
                  <a:srgbClr val="000000"/>
                </a:solidFill>
                <a:latin typeface="IBM Plex Mono" panose="020B0509050203000203" pitchFamily="49" charset="77"/>
                <a:ea typeface="Calibri" charset="0"/>
                <a:cs typeface="Calibri" charset="0"/>
              </a:rPr>
              <a:t>Virtual Machine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D84D90C-197D-FF4F-9EEA-CAE42C5E4CFF}"/>
              </a:ext>
            </a:extLst>
          </p:cNvPr>
          <p:cNvSpPr/>
          <p:nvPr/>
        </p:nvSpPr>
        <p:spPr>
          <a:xfrm>
            <a:off x="6565900" y="4591903"/>
            <a:ext cx="1905000" cy="381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621" hangingPunct="1"/>
            <a:r>
              <a:rPr lang="en-US" sz="1400" b="0" kern="1200" dirty="0">
                <a:solidFill>
                  <a:srgbClr val="000000"/>
                </a:solidFill>
                <a:latin typeface="IBM Plex Mono" panose="020B0509050203000203" pitchFamily="49" charset="77"/>
                <a:ea typeface="Calibri" charset="0"/>
                <a:cs typeface="Calibri" charset="0"/>
              </a:rPr>
              <a:t>Hardware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587BE15-C783-334A-A8B9-2D5C28015DA2}"/>
              </a:ext>
            </a:extLst>
          </p:cNvPr>
          <p:cNvSpPr/>
          <p:nvPr/>
        </p:nvSpPr>
        <p:spPr>
          <a:xfrm>
            <a:off x="6565900" y="4134703"/>
            <a:ext cx="1905000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621" hangingPunct="1"/>
            <a:r>
              <a:rPr lang="en-US" sz="1400" b="0" kern="1200" dirty="0">
                <a:solidFill>
                  <a:srgbClr val="000000"/>
                </a:solidFill>
                <a:latin typeface="IBM Plex Mono" panose="020B0509050203000203" pitchFamily="49" charset="77"/>
                <a:ea typeface="Calibri" charset="0"/>
                <a:cs typeface="Calibri" charset="0"/>
              </a:rPr>
              <a:t>Base OS/Kernel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CD34945-AC4D-3049-9C78-367E65C105CB}"/>
              </a:ext>
            </a:extLst>
          </p:cNvPr>
          <p:cNvSpPr/>
          <p:nvPr/>
        </p:nvSpPr>
        <p:spPr>
          <a:xfrm>
            <a:off x="6565902" y="1848703"/>
            <a:ext cx="1600199" cy="21336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 defTabSz="914621" hangingPunct="1"/>
            <a:r>
              <a:rPr lang="en-US" sz="1600" b="0" kern="1200" dirty="0">
                <a:solidFill>
                  <a:srgbClr val="000000"/>
                </a:solidFill>
                <a:latin typeface="IBM Plex Mono" panose="020B0509050203000203" pitchFamily="49" charset="77"/>
                <a:ea typeface="Calibri" charset="0"/>
                <a:cs typeface="Calibri" charset="0"/>
              </a:rPr>
              <a:t>Container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381677B-2CE0-B642-8DD6-9B71997D8F91}"/>
              </a:ext>
            </a:extLst>
          </p:cNvPr>
          <p:cNvSpPr/>
          <p:nvPr/>
        </p:nvSpPr>
        <p:spPr>
          <a:xfrm>
            <a:off x="6642100" y="3033539"/>
            <a:ext cx="1447800" cy="491565"/>
          </a:xfrm>
          <a:prstGeom prst="roundRect">
            <a:avLst/>
          </a:prstGeom>
          <a:solidFill>
            <a:srgbClr val="E2E9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621" hangingPunct="1"/>
            <a:r>
              <a:rPr lang="en-US" sz="1400" b="0" kern="1200" dirty="0">
                <a:solidFill>
                  <a:srgbClr val="000000"/>
                </a:solidFill>
                <a:latin typeface="IBM Plex Mono" panose="020B0509050203000203" pitchFamily="49" charset="77"/>
                <a:ea typeface="Calibri" charset="0"/>
                <a:cs typeface="Calibri" charset="0"/>
              </a:rPr>
              <a:t>OS-specific files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4A0491-AA27-3A47-B397-81E2A2D405D8}"/>
              </a:ext>
            </a:extLst>
          </p:cNvPr>
          <p:cNvSpPr/>
          <p:nvPr/>
        </p:nvSpPr>
        <p:spPr>
          <a:xfrm>
            <a:off x="6642100" y="2458304"/>
            <a:ext cx="1447800" cy="491565"/>
          </a:xfrm>
          <a:prstGeom prst="roundRect">
            <a:avLst/>
          </a:prstGeom>
          <a:solidFill>
            <a:srgbClr val="5AE9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621" hangingPunct="1"/>
            <a:r>
              <a:rPr lang="en-US" sz="1400" b="0" kern="1200" dirty="0">
                <a:solidFill>
                  <a:srgbClr val="000000"/>
                </a:solidFill>
                <a:latin typeface="IBM Plex Mono" panose="020B0509050203000203" pitchFamily="49" charset="77"/>
                <a:ea typeface="Calibri" charset="0"/>
                <a:cs typeface="Calibri" charset="0"/>
              </a:rPr>
              <a:t>bins / libs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66F0873-4D9F-D94C-B17D-F490C7254330}"/>
              </a:ext>
            </a:extLst>
          </p:cNvPr>
          <p:cNvSpPr/>
          <p:nvPr/>
        </p:nvSpPr>
        <p:spPr>
          <a:xfrm>
            <a:off x="6642100" y="1966739"/>
            <a:ext cx="1447800" cy="415365"/>
          </a:xfrm>
          <a:prstGeom prst="roundRect">
            <a:avLst/>
          </a:prstGeom>
          <a:solidFill>
            <a:srgbClr val="EED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621" hangingPunct="1"/>
            <a:r>
              <a:rPr lang="en-US" sz="1400" b="0" kern="1200" dirty="0">
                <a:solidFill>
                  <a:srgbClr val="000000"/>
                </a:solidFill>
                <a:latin typeface="IBM Plex Mono" panose="020B0509050203000203" pitchFamily="49" charset="77"/>
                <a:ea typeface="Calibri" charset="0"/>
                <a:cs typeface="Calibri" charset="0"/>
              </a:rPr>
              <a:t>App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F9136A4-233D-274F-A56A-C08E72199A3D}"/>
              </a:ext>
            </a:extLst>
          </p:cNvPr>
          <p:cNvSpPr/>
          <p:nvPr/>
        </p:nvSpPr>
        <p:spPr>
          <a:xfrm>
            <a:off x="2070100" y="3033539"/>
            <a:ext cx="1447800" cy="491565"/>
          </a:xfrm>
          <a:prstGeom prst="roundRect">
            <a:avLst/>
          </a:prstGeom>
          <a:solidFill>
            <a:srgbClr val="E2E9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621" hangingPunct="1"/>
            <a:r>
              <a:rPr lang="en-US" sz="1200" b="0" kern="1200" dirty="0">
                <a:solidFill>
                  <a:srgbClr val="000000"/>
                </a:solidFill>
                <a:latin typeface="IBM Plex Mono" panose="020B0509050203000203" pitchFamily="49" charset="77"/>
                <a:ea typeface="Calibri" charset="0"/>
                <a:cs typeface="Calibri" charset="0"/>
              </a:rPr>
              <a:t>Operating </a:t>
            </a:r>
            <a:r>
              <a:rPr lang="en-US" sz="1200" b="0" kern="1200" dirty="0" err="1">
                <a:solidFill>
                  <a:srgbClr val="000000"/>
                </a:solidFill>
                <a:latin typeface="IBM Plex Mono" panose="020B0509050203000203" pitchFamily="49" charset="77"/>
                <a:ea typeface="Calibri" charset="0"/>
                <a:cs typeface="Calibri" charset="0"/>
              </a:rPr>
              <a:t>System+procs</a:t>
            </a:r>
            <a:endParaRPr lang="en-US" sz="1200" b="0" kern="1200" dirty="0">
              <a:solidFill>
                <a:srgbClr val="000000"/>
              </a:solidFill>
              <a:latin typeface="IBM Plex Mono" panose="020B0509050203000203" pitchFamily="49" charset="77"/>
              <a:ea typeface="Calibri" charset="0"/>
              <a:cs typeface="Calibri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7DA6574-1592-D943-81FB-6D6A52AC5EF3}"/>
              </a:ext>
            </a:extLst>
          </p:cNvPr>
          <p:cNvSpPr/>
          <p:nvPr/>
        </p:nvSpPr>
        <p:spPr>
          <a:xfrm>
            <a:off x="2070100" y="2458304"/>
            <a:ext cx="1447800" cy="491565"/>
          </a:xfrm>
          <a:prstGeom prst="roundRect">
            <a:avLst/>
          </a:prstGeom>
          <a:solidFill>
            <a:srgbClr val="5AE9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621" hangingPunct="1"/>
            <a:r>
              <a:rPr lang="en-US" sz="1400" b="0" kern="1200" dirty="0">
                <a:solidFill>
                  <a:srgbClr val="000000"/>
                </a:solidFill>
                <a:latin typeface="IBM Plex Mono" panose="020B0509050203000203" pitchFamily="49" charset="77"/>
                <a:ea typeface="Calibri" charset="0"/>
                <a:cs typeface="Calibri" charset="0"/>
              </a:rPr>
              <a:t>bins / libs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269F6CE-C98D-6041-B4E2-CA18494A53E9}"/>
              </a:ext>
            </a:extLst>
          </p:cNvPr>
          <p:cNvSpPr/>
          <p:nvPr/>
        </p:nvSpPr>
        <p:spPr>
          <a:xfrm>
            <a:off x="2070100" y="1966739"/>
            <a:ext cx="685800" cy="415365"/>
          </a:xfrm>
          <a:prstGeom prst="roundRect">
            <a:avLst/>
          </a:prstGeom>
          <a:solidFill>
            <a:srgbClr val="EED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621" hangingPunct="1"/>
            <a:r>
              <a:rPr lang="en-US" sz="1400" b="0" kern="1200" dirty="0">
                <a:solidFill>
                  <a:srgbClr val="000000"/>
                </a:solidFill>
                <a:latin typeface="IBM Plex Mono" panose="020B0509050203000203" pitchFamily="49" charset="77"/>
                <a:ea typeface="Calibri" charset="0"/>
                <a:cs typeface="Calibri" charset="0"/>
              </a:rPr>
              <a:t>App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CD355AB-6C7D-8B49-A50B-9FF63733C9F2}"/>
              </a:ext>
            </a:extLst>
          </p:cNvPr>
          <p:cNvSpPr/>
          <p:nvPr/>
        </p:nvSpPr>
        <p:spPr>
          <a:xfrm>
            <a:off x="2832100" y="1966739"/>
            <a:ext cx="685800" cy="415365"/>
          </a:xfrm>
          <a:prstGeom prst="roundRect">
            <a:avLst/>
          </a:prstGeom>
          <a:solidFill>
            <a:srgbClr val="EED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621" hangingPunct="1"/>
            <a:r>
              <a:rPr lang="en-US" sz="1400" b="0" kern="1200" dirty="0">
                <a:solidFill>
                  <a:srgbClr val="000000"/>
                </a:solidFill>
                <a:latin typeface="IBM Plex Mono" panose="020B0509050203000203" pitchFamily="49" charset="77"/>
                <a:ea typeface="Calibri" charset="0"/>
                <a:cs typeface="Calibri" charset="0"/>
              </a:rPr>
              <a:t>App</a:t>
            </a:r>
          </a:p>
        </p:txBody>
      </p:sp>
      <p:sp>
        <p:nvSpPr>
          <p:cNvPr id="43" name="Striped Right Arrow 42">
            <a:extLst>
              <a:ext uri="{FF2B5EF4-FFF2-40B4-BE49-F238E27FC236}">
                <a16:creationId xmlns:a16="http://schemas.microsoft.com/office/drawing/2014/main" id="{88D8686D-C55E-744D-9813-C5C5DB012E6D}"/>
              </a:ext>
            </a:extLst>
          </p:cNvPr>
          <p:cNvSpPr/>
          <p:nvPr/>
        </p:nvSpPr>
        <p:spPr>
          <a:xfrm>
            <a:off x="4584700" y="2915503"/>
            <a:ext cx="1371600" cy="838200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621" hangingPunct="1"/>
            <a:r>
              <a:rPr lang="en-US" sz="1351" b="0" kern="1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VS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E2450D-0445-D146-B421-CF0CE30D13BB}"/>
              </a:ext>
            </a:extLst>
          </p:cNvPr>
          <p:cNvSpPr txBox="1"/>
          <p:nvPr/>
        </p:nvSpPr>
        <p:spPr>
          <a:xfrm>
            <a:off x="1993900" y="1315303"/>
            <a:ext cx="1905000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621" hangingPunct="1"/>
            <a:r>
              <a:rPr lang="en-US" sz="1351" b="0" u="sng" kern="1200" dirty="0">
                <a:latin typeface="+mn-lt"/>
                <a:ea typeface="Calibri" charset="0"/>
                <a:cs typeface="Calibri" charset="0"/>
              </a:rPr>
              <a:t>Virtual Machine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E17F87-FE31-E346-BBF8-78EEDB08DF58}"/>
              </a:ext>
            </a:extLst>
          </p:cNvPr>
          <p:cNvSpPr txBox="1"/>
          <p:nvPr/>
        </p:nvSpPr>
        <p:spPr>
          <a:xfrm>
            <a:off x="6565900" y="1315303"/>
            <a:ext cx="1905000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621" hangingPunct="1"/>
            <a:r>
              <a:rPr lang="en-US" sz="1351" b="0" u="sng" kern="1200" dirty="0">
                <a:latin typeface="+mn-lt"/>
                <a:ea typeface="Calibri" charset="0"/>
                <a:cs typeface="Calibri" charset="0"/>
              </a:rPr>
              <a:t>Container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425DA339-2568-E24C-ADDC-80503789497F}"/>
              </a:ext>
            </a:extLst>
          </p:cNvPr>
          <p:cNvSpPr/>
          <p:nvPr/>
        </p:nvSpPr>
        <p:spPr>
          <a:xfrm>
            <a:off x="8704916" y="4363303"/>
            <a:ext cx="685800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621" hangingPunct="1"/>
            <a:r>
              <a:rPr lang="en-US" sz="1400" b="0" kern="1200" dirty="0">
                <a:solidFill>
                  <a:srgbClr val="000000"/>
                </a:solidFill>
                <a:latin typeface="IBM Plex Mono" panose="020B0509050203000203" pitchFamily="49" charset="77"/>
                <a:cs typeface="Calibri" charset="0"/>
              </a:rPr>
              <a:t>VM?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D6D04B-3E04-8D42-9AF1-617E36961B2F}"/>
              </a:ext>
            </a:extLst>
          </p:cNvPr>
          <p:cNvSpPr txBox="1"/>
          <p:nvPr/>
        </p:nvSpPr>
        <p:spPr>
          <a:xfrm>
            <a:off x="1592580" y="5299782"/>
            <a:ext cx="2479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621" hangingPunct="1"/>
            <a:r>
              <a:rPr lang="en-US" sz="1600" b="0" kern="1200" dirty="0">
                <a:latin typeface="+mn-lt"/>
                <a:ea typeface="Calibri" charset="0"/>
                <a:cs typeface="Calibri" charset="0"/>
              </a:rPr>
              <a:t>Each VM has its own OS</a:t>
            </a:r>
          </a:p>
        </p:txBody>
      </p:sp>
      <p:sp>
        <p:nvSpPr>
          <p:cNvPr id="48" name="Half Frame 47">
            <a:extLst>
              <a:ext uri="{FF2B5EF4-FFF2-40B4-BE49-F238E27FC236}">
                <a16:creationId xmlns:a16="http://schemas.microsoft.com/office/drawing/2014/main" id="{3D74F82D-F540-7643-B773-322C6171F6B3}"/>
              </a:ext>
            </a:extLst>
          </p:cNvPr>
          <p:cNvSpPr/>
          <p:nvPr/>
        </p:nvSpPr>
        <p:spPr>
          <a:xfrm rot="18900000">
            <a:off x="8581371" y="4473776"/>
            <a:ext cx="165475" cy="165473"/>
          </a:xfrm>
          <a:prstGeom prst="halfFrame">
            <a:avLst>
              <a:gd name="adj1" fmla="val 5365"/>
              <a:gd name="adj2" fmla="val 599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621" hangingPunct="1"/>
            <a:endParaRPr lang="en-US" sz="1351" b="0" kern="120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059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9274628" cy="508000"/>
          </a:xfrm>
        </p:spPr>
        <p:txBody>
          <a:bodyPr/>
          <a:lstStyle/>
          <a:p>
            <a:r>
              <a:rPr lang="en-US" dirty="0"/>
              <a:t>Shared/Layered/Union Filesystems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512548" y="1001847"/>
            <a:ext cx="11028363" cy="4375151"/>
          </a:xfrm>
        </p:spPr>
        <p:txBody>
          <a:bodyPr>
            <a:norm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>
                <a:latin typeface="IBM Plex Sans" panose="020B0503050203000203" pitchFamily="34" charset="0"/>
              </a:rPr>
              <a:t>Docker re-uses common layers between containers and images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>
                <a:latin typeface="IBM Plex Sans" panose="020B0503050203000203" pitchFamily="34" charset="0"/>
              </a:rPr>
              <a:t>A single writeable layer is added on the top every time a new layer is created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>
                <a:latin typeface="IBM Plex Sans" panose="020B0503050203000203" pitchFamily="34" charset="0"/>
              </a:rPr>
              <a:t>Layers are “</a:t>
            </a:r>
            <a:r>
              <a:rPr lang="en-US" dirty="0" err="1">
                <a:latin typeface="IBM Plex Sans" panose="020B0503050203000203" pitchFamily="34" charset="0"/>
              </a:rPr>
              <a:t>smushed</a:t>
            </a:r>
            <a:r>
              <a:rPr lang="en-US" dirty="0">
                <a:latin typeface="IBM Plex Sans" panose="020B0503050203000203" pitchFamily="34" charset="0"/>
              </a:rPr>
              <a:t>” with </a:t>
            </a:r>
            <a:r>
              <a:rPr lang="en-US" b="1" dirty="0">
                <a:latin typeface="IBM Plex Sans" panose="020B0503050203000203" pitchFamily="34" charset="0"/>
              </a:rPr>
              <a:t>union</a:t>
            </a:r>
            <a:r>
              <a:rPr lang="en-US" dirty="0">
                <a:latin typeface="IBM Plex Sans" panose="020B0503050203000203" pitchFamily="34" charset="0"/>
              </a:rPr>
              <a:t> </a:t>
            </a:r>
            <a:r>
              <a:rPr lang="en-US" b="1" dirty="0">
                <a:latin typeface="IBM Plex Sans" panose="020B0503050203000203" pitchFamily="34" charset="0"/>
              </a:rPr>
              <a:t>file system </a:t>
            </a:r>
            <a:r>
              <a:rPr lang="en-US" dirty="0">
                <a:latin typeface="IBM Plex Sans" panose="020B0503050203000203" pitchFamily="34" charset="0"/>
              </a:rPr>
              <a:t>(think transparencies on a projector)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>
                <a:latin typeface="IBM Plex Sans" panose="020B0503050203000203" pitchFamily="34" charset="0"/>
              </a:rPr>
              <a:t>Files are copied up when writes need to be made (copy-on-write)</a:t>
            </a:r>
          </a:p>
          <a:p>
            <a:endParaRPr lang="en-US" b="1" dirty="0">
              <a:latin typeface="IBM Plex Sans" panose="020B0503050203000203" pitchFamily="34" charset="0"/>
            </a:endParaRPr>
          </a:p>
          <a:p>
            <a:r>
              <a:rPr lang="en-US" b="1" dirty="0">
                <a:latin typeface="IBM Plex Sans" panose="020B0503050203000203" pitchFamily="34" charset="0"/>
              </a:rPr>
              <a:t>Bottom Line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IBM Plex Sans" panose="020B0503050203000203" pitchFamily="34" charset="0"/>
              </a:rPr>
              <a:t>More containers per host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IBM Plex Sans" panose="020B0503050203000203" pitchFamily="34" charset="0"/>
              </a:rPr>
              <a:t>Faster downloads and uploads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IBM Plex Sans" panose="020B0503050203000203" pitchFamily="34" charset="0"/>
              </a:rPr>
              <a:t>Faster container startups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latin typeface="IBM Plex Sans" panose="020B0503050203000203" pitchFamily="34" charset="0"/>
            </a:endParaRPr>
          </a:p>
          <a:p>
            <a:pPr marL="0" lvl="1" indent="0">
              <a:buNone/>
            </a:pPr>
            <a:r>
              <a:rPr lang="en-US" dirty="0">
                <a:latin typeface="IBM Plex Sans" panose="020B0503050203000203" pitchFamily="34" charset="0"/>
              </a:rPr>
              <a:t>ls  /var/lib/docker/overlay2</a:t>
            </a:r>
          </a:p>
          <a:p>
            <a:pPr marL="0" lvl="1" indent="0">
              <a:buNone/>
            </a:pPr>
            <a:endParaRPr lang="en-US" dirty="0">
              <a:latin typeface="IBM Plex Sans" panose="020B0503050203000203" pitchFamily="34" charset="0"/>
            </a:endParaRPr>
          </a:p>
          <a:p>
            <a:pPr marL="0" lvl="1" indent="0">
              <a:buNone/>
            </a:pPr>
            <a:endParaRPr lang="en-US" dirty="0">
              <a:latin typeface="IBM Plex Sans" panose="020B050305020300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D64925-ABC0-1A4A-907A-A6976ED4769A}"/>
              </a:ext>
            </a:extLst>
          </p:cNvPr>
          <p:cNvGrpSpPr/>
          <p:nvPr/>
        </p:nvGrpSpPr>
        <p:grpSpPr>
          <a:xfrm>
            <a:off x="6116850" y="2764655"/>
            <a:ext cx="5562602" cy="3172596"/>
            <a:chOff x="5403271" y="3429001"/>
            <a:chExt cx="5562602" cy="3172596"/>
          </a:xfrm>
        </p:grpSpPr>
        <p:sp>
          <p:nvSpPr>
            <p:cNvPr id="15" name="Rectangle 14"/>
            <p:cNvSpPr/>
            <p:nvPr/>
          </p:nvSpPr>
          <p:spPr>
            <a:xfrm>
              <a:off x="6546269" y="6144397"/>
              <a:ext cx="4419603" cy="457200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621" hangingPunct="1"/>
              <a:r>
                <a:rPr lang="en-US" sz="1351" b="0" kern="1200" dirty="0" err="1">
                  <a:solidFill>
                    <a:srgbClr val="000000"/>
                  </a:solidFill>
                  <a:latin typeface="IBM Plex Mono" panose="020B0509050203000203" pitchFamily="49" charset="77"/>
                  <a:ea typeface="Calibri" charset="0"/>
                  <a:cs typeface="Calibri" charset="0"/>
                </a:rPr>
                <a:t>Filesystem</a:t>
              </a:r>
              <a:endParaRPr lang="en-US" sz="1351" b="0" kern="1200" dirty="0">
                <a:solidFill>
                  <a:srgbClr val="000000"/>
                </a:solidFill>
                <a:latin typeface="IBM Plex Mono" panose="020B0509050203000203" pitchFamily="49" charset="77"/>
                <a:ea typeface="Calibri" charset="0"/>
                <a:cs typeface="Calibri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546269" y="5610997"/>
              <a:ext cx="4419603" cy="457200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621" hangingPunct="1"/>
              <a:r>
                <a:rPr lang="en-US" sz="1351" b="0" kern="1200" dirty="0">
                  <a:solidFill>
                    <a:srgbClr val="000000"/>
                  </a:solidFill>
                  <a:latin typeface="IBM Plex Mono" panose="020B0509050203000203" pitchFamily="49" charset="77"/>
                  <a:ea typeface="Calibri" charset="0"/>
                  <a:cs typeface="Calibri" charset="0"/>
                </a:rPr>
                <a:t>Base OS / Kernel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546269" y="5077597"/>
              <a:ext cx="2133603" cy="457200"/>
            </a:xfrm>
            <a:prstGeom prst="rect">
              <a:avLst/>
            </a:prstGeom>
            <a:solidFill>
              <a:srgbClr val="E2E99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621" hangingPunct="1"/>
              <a:r>
                <a:rPr lang="en-US" sz="1351" b="0" kern="1200" dirty="0">
                  <a:solidFill>
                    <a:srgbClr val="000000"/>
                  </a:solidFill>
                  <a:latin typeface="IBM Plex Mono" panose="020B0509050203000203" pitchFamily="49" charset="77"/>
                  <a:ea typeface="Calibri" charset="0"/>
                  <a:cs typeface="Calibri" charset="0"/>
                </a:rPr>
                <a:t>Fedora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832269" y="5077597"/>
              <a:ext cx="2133603" cy="457200"/>
            </a:xfrm>
            <a:prstGeom prst="rect">
              <a:avLst/>
            </a:prstGeom>
            <a:solidFill>
              <a:srgbClr val="E2E99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621" hangingPunct="1"/>
              <a:r>
                <a:rPr lang="en-US" sz="1351" b="0" kern="1200" dirty="0">
                  <a:solidFill>
                    <a:srgbClr val="000000"/>
                  </a:solidFill>
                  <a:latin typeface="IBM Plex Mono" panose="020B0509050203000203" pitchFamily="49" charset="77"/>
                  <a:ea typeface="Calibri" charset="0"/>
                  <a:cs typeface="Calibri" charset="0"/>
                </a:rPr>
                <a:t>Ubuntu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546271" y="4544197"/>
              <a:ext cx="990600" cy="457200"/>
            </a:xfrm>
            <a:prstGeom prst="rect">
              <a:avLst/>
            </a:prstGeom>
            <a:solidFill>
              <a:srgbClr val="FFE98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621" hangingPunct="1"/>
              <a:r>
                <a:rPr lang="en-US" sz="1351" b="0" kern="1200" dirty="0">
                  <a:solidFill>
                    <a:srgbClr val="000000"/>
                  </a:solidFill>
                  <a:latin typeface="IBM Plex Mono" panose="020B0509050203000203" pitchFamily="49" charset="77"/>
                  <a:ea typeface="Calibri" charset="0"/>
                  <a:cs typeface="Calibri" charset="0"/>
                </a:rPr>
                <a:t>tomcat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832269" y="4544197"/>
              <a:ext cx="2133603" cy="457200"/>
            </a:xfrm>
            <a:prstGeom prst="rect">
              <a:avLst/>
            </a:prstGeom>
            <a:solidFill>
              <a:srgbClr val="FFE98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621" hangingPunct="1"/>
              <a:r>
                <a:rPr lang="en-US" sz="1351" b="0" kern="1200" dirty="0">
                  <a:solidFill>
                    <a:srgbClr val="000000"/>
                  </a:solidFill>
                  <a:latin typeface="IBM Plex Mono" panose="020B0509050203000203" pitchFamily="49" charset="77"/>
                  <a:ea typeface="Calibri" charset="0"/>
                  <a:cs typeface="Calibri" charset="0"/>
                </a:rPr>
                <a:t>tomcat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689271" y="4544197"/>
              <a:ext cx="990600" cy="457200"/>
            </a:xfrm>
            <a:prstGeom prst="rect">
              <a:avLst/>
            </a:prstGeom>
            <a:solidFill>
              <a:srgbClr val="FFE98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621" hangingPunct="1"/>
              <a:r>
                <a:rPr lang="en-US" sz="1351" b="0" kern="1200" dirty="0">
                  <a:solidFill>
                    <a:srgbClr val="000000"/>
                  </a:solidFill>
                  <a:latin typeface="IBM Plex Mono" panose="020B0509050203000203" pitchFamily="49" charset="77"/>
                  <a:ea typeface="Calibri" charset="0"/>
                  <a:cs typeface="Calibri" charset="0"/>
                </a:rPr>
                <a:t>liberty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46270" y="3429001"/>
              <a:ext cx="990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621" hangingPunct="1"/>
              <a:r>
                <a:rPr lang="en-US" sz="1400" b="0" kern="1200" dirty="0">
                  <a:latin typeface="+mn-lt"/>
                  <a:ea typeface="Calibri" charset="0"/>
                  <a:cs typeface="Calibri" charset="0"/>
                </a:rPr>
                <a:t>CNTR1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89270" y="3429001"/>
              <a:ext cx="990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621" hangingPunct="1"/>
              <a:r>
                <a:rPr lang="en-US" sz="1400" b="0" kern="1200" dirty="0">
                  <a:latin typeface="+mn-lt"/>
                  <a:ea typeface="Calibri" charset="0"/>
                  <a:cs typeface="Calibri" charset="0"/>
                </a:rPr>
                <a:t>CNTR2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832270" y="3429001"/>
              <a:ext cx="990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621" hangingPunct="1"/>
              <a:r>
                <a:rPr lang="en-US" sz="1400" b="0" kern="1200" dirty="0">
                  <a:latin typeface="+mn-lt"/>
                  <a:ea typeface="Calibri" charset="0"/>
                  <a:cs typeface="Calibri" charset="0"/>
                </a:rPr>
                <a:t>CNTR3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975270" y="3429001"/>
              <a:ext cx="990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621" hangingPunct="1"/>
              <a:r>
                <a:rPr lang="en-US" sz="1400" b="0" kern="1200" dirty="0">
                  <a:latin typeface="+mn-lt"/>
                  <a:ea typeface="Calibri" charset="0"/>
                  <a:cs typeface="Calibri" charset="0"/>
                </a:rPr>
                <a:t>CNTR4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46271" y="4010797"/>
              <a:ext cx="990600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F7C9E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621" hangingPunct="1"/>
              <a:r>
                <a:rPr lang="en-US" sz="1351" b="0" kern="1200" dirty="0">
                  <a:solidFill>
                    <a:srgbClr val="000000"/>
                  </a:solidFill>
                  <a:latin typeface="IBM Plex Mono" panose="020B0509050203000203" pitchFamily="49" charset="77"/>
                  <a:ea typeface="Calibri" charset="0"/>
                  <a:cs typeface="Calibri" charset="0"/>
                </a:rPr>
                <a:t>app1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89271" y="4010797"/>
              <a:ext cx="990600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F7C9E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621" hangingPunct="1"/>
              <a:r>
                <a:rPr lang="en-US" sz="1351" b="0" kern="1200" dirty="0">
                  <a:solidFill>
                    <a:srgbClr val="000000"/>
                  </a:solidFill>
                  <a:latin typeface="IBM Plex Mono" panose="020B0509050203000203" pitchFamily="49" charset="77"/>
                  <a:ea typeface="Calibri" charset="0"/>
                  <a:cs typeface="Calibri" charset="0"/>
                </a:rPr>
                <a:t>app2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975271" y="4010797"/>
              <a:ext cx="990600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F7C9E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621" hangingPunct="1"/>
              <a:r>
                <a:rPr lang="en-US" sz="1351" b="0" kern="1200" dirty="0">
                  <a:solidFill>
                    <a:srgbClr val="000000"/>
                  </a:solidFill>
                  <a:latin typeface="IBM Plex Mono" panose="020B0509050203000203" pitchFamily="49" charset="77"/>
                  <a:ea typeface="Calibri" charset="0"/>
                  <a:cs typeface="Calibri" charset="0"/>
                </a:rPr>
                <a:t>app4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832271" y="4010797"/>
              <a:ext cx="990600" cy="4572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F7C9E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621" hangingPunct="1"/>
              <a:r>
                <a:rPr lang="en-US" sz="1351" b="0" kern="1200" dirty="0">
                  <a:solidFill>
                    <a:srgbClr val="000000"/>
                  </a:solidFill>
                  <a:latin typeface="IBM Plex Mono" panose="020B0509050203000203" pitchFamily="49" charset="77"/>
                  <a:ea typeface="Calibri" charset="0"/>
                  <a:cs typeface="Calibri" charset="0"/>
                </a:rPr>
                <a:t>app3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03271" y="4617420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621" hangingPunct="1"/>
              <a:r>
                <a:rPr lang="en-US" sz="1400" b="0" kern="1200" dirty="0">
                  <a:latin typeface="IBM Plex Sans"/>
                  <a:ea typeface="+mn-ea"/>
                  <a:cs typeface="+mn-cs"/>
                </a:rPr>
                <a:t>Layer</a:t>
              </a:r>
            </a:p>
          </p:txBody>
        </p:sp>
        <p:sp>
          <p:nvSpPr>
            <p:cNvPr id="46" name="Left Brace 45"/>
            <p:cNvSpPr/>
            <p:nvPr/>
          </p:nvSpPr>
          <p:spPr>
            <a:xfrm>
              <a:off x="6165271" y="4544197"/>
              <a:ext cx="228600" cy="457200"/>
            </a:xfrm>
            <a:prstGeom prst="leftBrace">
              <a:avLst>
                <a:gd name="adj1" fmla="val 50000"/>
                <a:gd name="adj2" fmla="val 50000"/>
              </a:avLst>
            </a:prstGeom>
            <a:ln w="3175" cmpd="sng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621" hangingPunct="1"/>
              <a:endParaRPr lang="en-US" sz="1351" b="0" kern="1200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48" name="Left Brace 47"/>
            <p:cNvSpPr/>
            <p:nvPr/>
          </p:nvSpPr>
          <p:spPr>
            <a:xfrm>
              <a:off x="6165271" y="5077597"/>
              <a:ext cx="228600" cy="457200"/>
            </a:xfrm>
            <a:prstGeom prst="leftBrace">
              <a:avLst>
                <a:gd name="adj1" fmla="val 50000"/>
                <a:gd name="adj2" fmla="val 50000"/>
              </a:avLst>
            </a:prstGeom>
            <a:ln w="3175" cmpd="sng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621" hangingPunct="1"/>
              <a:endParaRPr lang="en-US" sz="1351" b="0" kern="1200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403271" y="5150820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621" hangingPunct="1"/>
              <a:r>
                <a:rPr lang="en-US" sz="1400" b="0" kern="1200" dirty="0">
                  <a:latin typeface="IBM Plex Sans"/>
                  <a:ea typeface="+mn-ea"/>
                  <a:cs typeface="+mn-cs"/>
                </a:rPr>
                <a:t>Layer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403271" y="4084020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621" hangingPunct="1"/>
              <a:r>
                <a:rPr lang="en-US" sz="1400" b="0" kern="1200" dirty="0">
                  <a:latin typeface="IBM Plex Sans"/>
                  <a:ea typeface="+mn-ea"/>
                  <a:cs typeface="+mn-cs"/>
                </a:rPr>
                <a:t>Layer</a:t>
              </a:r>
            </a:p>
          </p:txBody>
        </p:sp>
        <p:sp>
          <p:nvSpPr>
            <p:cNvPr id="51" name="Left Brace 50"/>
            <p:cNvSpPr/>
            <p:nvPr/>
          </p:nvSpPr>
          <p:spPr>
            <a:xfrm>
              <a:off x="6165271" y="4010797"/>
              <a:ext cx="228600" cy="457200"/>
            </a:xfrm>
            <a:prstGeom prst="leftBrace">
              <a:avLst>
                <a:gd name="adj1" fmla="val 50000"/>
                <a:gd name="adj2" fmla="val 50000"/>
              </a:avLst>
            </a:prstGeom>
            <a:ln w="3175" cmpd="sng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621" hangingPunct="1"/>
              <a:endParaRPr lang="en-US" sz="1351" b="0" kern="1200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53" name="Left Brace 52"/>
            <p:cNvSpPr/>
            <p:nvPr/>
          </p:nvSpPr>
          <p:spPr>
            <a:xfrm rot="5400000">
              <a:off x="6927272" y="3324996"/>
              <a:ext cx="228601" cy="990600"/>
            </a:xfrm>
            <a:prstGeom prst="leftBrace">
              <a:avLst>
                <a:gd name="adj1" fmla="val 133333"/>
                <a:gd name="adj2" fmla="val 50000"/>
              </a:avLst>
            </a:prstGeom>
            <a:ln w="3175" cmpd="sng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621" hangingPunct="1"/>
              <a:endParaRPr lang="en-US" sz="1351" b="0" kern="1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4" name="Left Brace 53"/>
            <p:cNvSpPr/>
            <p:nvPr/>
          </p:nvSpPr>
          <p:spPr>
            <a:xfrm rot="5400000">
              <a:off x="8070272" y="3324996"/>
              <a:ext cx="228601" cy="990600"/>
            </a:xfrm>
            <a:prstGeom prst="leftBrace">
              <a:avLst>
                <a:gd name="adj1" fmla="val 133333"/>
                <a:gd name="adj2" fmla="val 50000"/>
              </a:avLst>
            </a:prstGeom>
            <a:ln w="3175" cmpd="sng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621" hangingPunct="1"/>
              <a:endParaRPr lang="en-US" sz="1351" b="0" kern="1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7" name="Left Brace 56"/>
            <p:cNvSpPr/>
            <p:nvPr/>
          </p:nvSpPr>
          <p:spPr>
            <a:xfrm rot="5400000">
              <a:off x="9213272" y="3324996"/>
              <a:ext cx="228601" cy="990600"/>
            </a:xfrm>
            <a:prstGeom prst="leftBrace">
              <a:avLst>
                <a:gd name="adj1" fmla="val 133333"/>
                <a:gd name="adj2" fmla="val 50000"/>
              </a:avLst>
            </a:prstGeom>
            <a:ln w="3175" cmpd="sng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621" hangingPunct="1"/>
              <a:endParaRPr lang="en-US" sz="1351" b="0" kern="1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8" name="Left Brace 57"/>
            <p:cNvSpPr/>
            <p:nvPr/>
          </p:nvSpPr>
          <p:spPr>
            <a:xfrm rot="5400000">
              <a:off x="10356272" y="3324996"/>
              <a:ext cx="228601" cy="990600"/>
            </a:xfrm>
            <a:prstGeom prst="leftBrace">
              <a:avLst>
                <a:gd name="adj1" fmla="val 133333"/>
                <a:gd name="adj2" fmla="val 50000"/>
              </a:avLst>
            </a:prstGeom>
            <a:ln w="3175" cmpd="sng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621" hangingPunct="1"/>
              <a:endParaRPr lang="en-US" sz="1351" b="0" kern="120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3B21159-201C-9245-9661-754195D19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48" y="4946963"/>
            <a:ext cx="5225312" cy="10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4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0416" y="234040"/>
            <a:ext cx="11569714" cy="70382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838200" y="1163987"/>
            <a:ext cx="10515600" cy="4756151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dirty="0"/>
              <a:t>Why?  When compared to VMs:</a:t>
            </a:r>
          </a:p>
          <a:p>
            <a:pPr marL="457189" lvl="1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/>
              <a:t>Low hardware footprint, better resource utilization (CPU, Memory, Disk – resources managed using namespaces and </a:t>
            </a:r>
            <a:r>
              <a:rPr lang="en-US" dirty="0" err="1"/>
              <a:t>cgroups</a:t>
            </a:r>
            <a:r>
              <a:rPr lang="en-US" dirty="0"/>
              <a:t>),</a:t>
            </a:r>
          </a:p>
          <a:p>
            <a:pPr marL="457189" lvl="1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/>
              <a:t>Faster start-up times, no OS install or restart</a:t>
            </a:r>
          </a:p>
          <a:p>
            <a:pPr marL="457189" lvl="1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/>
              <a:t>Quick deployment</a:t>
            </a:r>
          </a:p>
          <a:p>
            <a:pPr marL="457189" lvl="1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/>
              <a:t>Better efficiency, elasticity, and reusability of the hosted applications</a:t>
            </a:r>
          </a:p>
          <a:p>
            <a:pPr lvl="2">
              <a:lnSpc>
                <a:spcPct val="70000"/>
              </a:lnSpc>
            </a:pPr>
            <a:r>
              <a:rPr lang="en-US" dirty="0"/>
              <a:t>Better portability of platform and containers</a:t>
            </a:r>
          </a:p>
          <a:p>
            <a:pPr lvl="2">
              <a:lnSpc>
                <a:spcPct val="70000"/>
              </a:lnSpc>
            </a:pPr>
            <a:r>
              <a:rPr lang="en-US" dirty="0"/>
              <a:t>Environment isolation, changes to host OS do not affect the container</a:t>
            </a:r>
          </a:p>
          <a:p>
            <a:pPr lvl="2">
              <a:lnSpc>
                <a:spcPct val="70000"/>
              </a:lnSpc>
            </a:pPr>
            <a:r>
              <a:rPr lang="en-US" dirty="0"/>
              <a:t>Multiple environment deployment</a:t>
            </a:r>
          </a:p>
          <a:p>
            <a:pPr lvl="2">
              <a:lnSpc>
                <a:spcPct val="70000"/>
              </a:lnSpc>
            </a:pPr>
            <a:r>
              <a:rPr lang="en-US" dirty="0"/>
              <a:t>Reusability</a:t>
            </a:r>
          </a:p>
          <a:p>
            <a:pPr lvl="2">
              <a:lnSpc>
                <a:spcPct val="70000"/>
              </a:lnSpc>
            </a:pPr>
            <a:r>
              <a:rPr lang="en-US" dirty="0"/>
              <a:t>Easier tooling/scripting</a:t>
            </a:r>
          </a:p>
          <a:p>
            <a:pPr marL="268810" lvl="2" indent="0">
              <a:lnSpc>
                <a:spcPct val="70000"/>
              </a:lnSpc>
              <a:buNone/>
            </a:pPr>
            <a:endParaRPr lang="en-US" dirty="0"/>
          </a:p>
          <a:p>
            <a:pPr>
              <a:lnSpc>
                <a:spcPct val="70000"/>
              </a:lnSpc>
            </a:pPr>
            <a:r>
              <a:rPr lang="en-US" dirty="0"/>
              <a:t>Docker value-add:</a:t>
            </a:r>
          </a:p>
          <a:p>
            <a:pPr marL="457189" lvl="1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/>
              <a:t>User Experience</a:t>
            </a:r>
          </a:p>
          <a:p>
            <a:pPr marL="457189" lvl="1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/>
              <a:t>Image layers</a:t>
            </a:r>
          </a:p>
          <a:p>
            <a:pPr marL="457189" lvl="1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/>
              <a:t>Easily share images - </a:t>
            </a:r>
            <a:r>
              <a:rPr lang="en-US" dirty="0" err="1"/>
              <a:t>DockerHub</a:t>
            </a:r>
            <a:endParaRPr lang="en-US" dirty="0"/>
          </a:p>
          <a:p>
            <a:pPr marL="40215" lvl="1" indent="0">
              <a:lnSpc>
                <a:spcPct val="7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582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0416" y="234040"/>
            <a:ext cx="11569714" cy="70382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838200" y="1163987"/>
            <a:ext cx="10515600" cy="4756151"/>
          </a:xfrm>
        </p:spPr>
        <p:txBody>
          <a:bodyPr>
            <a:normAutofit/>
          </a:bodyPr>
          <a:lstStyle/>
          <a:p>
            <a:pPr marL="228594" indent="-228594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/>
              <a:t>Docker is a tool to manage containers</a:t>
            </a:r>
          </a:p>
          <a:p>
            <a:pPr marL="457189" lvl="1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/>
              <a:t>Key concepts: Containers, Engine, Images, Registry</a:t>
            </a:r>
          </a:p>
          <a:p>
            <a:pPr lvl="2">
              <a:lnSpc>
                <a:spcPct val="70000"/>
              </a:lnSpc>
            </a:pPr>
            <a:endParaRPr lang="en-US" dirty="0"/>
          </a:p>
          <a:p>
            <a:pPr marL="228594" indent="-228594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/>
              <a:t>Docker value-add:</a:t>
            </a:r>
          </a:p>
          <a:p>
            <a:pPr marL="457189" lvl="1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/>
              <a:t>An excellent User Experience</a:t>
            </a:r>
          </a:p>
          <a:p>
            <a:pPr marL="457189" lvl="1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/>
              <a:t>Image Layers</a:t>
            </a:r>
          </a:p>
          <a:p>
            <a:pPr marL="457189" lvl="1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/>
              <a:t>Easily shared images - </a:t>
            </a:r>
            <a:r>
              <a:rPr lang="en-US" dirty="0" err="1"/>
              <a:t>DockerHub</a:t>
            </a:r>
            <a:endParaRPr lang="en-US" dirty="0"/>
          </a:p>
          <a:p>
            <a:pPr lvl="1">
              <a:lnSpc>
                <a:spcPct val="70000"/>
              </a:lnSpc>
            </a:pPr>
            <a:endParaRPr lang="en-US" dirty="0"/>
          </a:p>
          <a:p>
            <a:pPr marL="228594" indent="-228594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/>
              <a:t>Why?  When compared to VMs:</a:t>
            </a:r>
          </a:p>
          <a:p>
            <a:pPr marL="457189" lvl="1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/>
              <a:t>Better resource utilization - CPU, Memory, Disk</a:t>
            </a:r>
          </a:p>
          <a:p>
            <a:pPr marL="457189" lvl="1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/>
              <a:t>Faster start-up times</a:t>
            </a:r>
          </a:p>
          <a:p>
            <a:pPr marL="457189" lvl="1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/>
              <a:t>Easier tooling/scripting</a:t>
            </a:r>
          </a:p>
          <a:p>
            <a:pPr lvl="2">
              <a:lnSpc>
                <a:spcPct val="70000"/>
              </a:lnSpc>
            </a:pPr>
            <a:endParaRPr lang="en-US" dirty="0"/>
          </a:p>
          <a:p>
            <a:pPr marL="228594" indent="-228594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/>
              <a:t>Discussion / Questions?</a:t>
            </a:r>
          </a:p>
        </p:txBody>
      </p:sp>
    </p:spTree>
    <p:extLst>
      <p:ext uri="{BB962C8B-B14F-4D97-AF65-F5344CB8AC3E}">
        <p14:creationId xmlns:p14="http://schemas.microsoft.com/office/powerpoint/2010/main" val="337518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3324F-BE1B-944A-A31F-915735CD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51883"/>
            <a:ext cx="11521349" cy="545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>
                <a:latin typeface="IBM Plex Mono" panose="020B0509050203000203" pitchFamily="49" charset="77"/>
              </a:rPr>
              <a:t>Welcome to Docker 101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004B-2922-0843-8BBA-EC6B541C79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b="0" kern="1200">
                <a:solidFill>
                  <a:srgbClr val="000000"/>
                </a:solidFill>
                <a:latin typeface="IBM Plex Sans"/>
                <a:ea typeface="+mn-ea"/>
                <a:cs typeface="+mn-cs"/>
              </a:rPr>
              <a:pPr defTabSz="914621" hangingPunct="1"/>
              <a:t>2</a:t>
            </a:fld>
            <a:endParaRPr lang="en-US" b="0" kern="1200" dirty="0">
              <a:solidFill>
                <a:srgbClr val="000000"/>
              </a:solidFill>
              <a:latin typeface="IBM Plex Sans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78117-D199-FC44-A6FF-1E6F491D357E}"/>
              </a:ext>
            </a:extLst>
          </p:cNvPr>
          <p:cNvSpPr txBox="1"/>
          <p:nvPr/>
        </p:nvSpPr>
        <p:spPr>
          <a:xfrm>
            <a:off x="1852720" y="1554480"/>
            <a:ext cx="8483413" cy="3145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2400" b="0" dirty="0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We will start soon…</a:t>
            </a:r>
          </a:p>
          <a:p>
            <a:pPr algn="l">
              <a:lnSpc>
                <a:spcPts val="1600"/>
              </a:lnSpc>
              <a:spcAft>
                <a:spcPts val="600"/>
              </a:spcAft>
            </a:pPr>
            <a:endParaRPr lang="en-US" sz="2400" b="0" dirty="0">
              <a:solidFill>
                <a:schemeClr val="tx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  <a:p>
            <a:pPr>
              <a:lnSpc>
                <a:spcPts val="1600"/>
              </a:lnSpc>
              <a:spcAft>
                <a:spcPts val="600"/>
              </a:spcAft>
            </a:pPr>
            <a:endParaRPr lang="en-US" sz="2400" b="0" dirty="0">
              <a:solidFill>
                <a:schemeClr val="tx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  <a:p>
            <a:pPr>
              <a:lnSpc>
                <a:spcPts val="1600"/>
              </a:lnSpc>
              <a:spcAft>
                <a:spcPts val="600"/>
              </a:spcAft>
            </a:pPr>
            <a:endParaRPr lang="en-US" sz="2400" b="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2400" b="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Pre-requirements: </a:t>
            </a:r>
          </a:p>
          <a:p>
            <a:pPr>
              <a:lnSpc>
                <a:spcPts val="1600"/>
              </a:lnSpc>
              <a:spcAft>
                <a:spcPts val="600"/>
              </a:spcAft>
            </a:pPr>
            <a:endParaRPr lang="en-US" sz="2400" b="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2400" b="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Sign up for a Docker account at </a:t>
            </a:r>
            <a:r>
              <a:rPr lang="en-US" sz="2400" b="0" dirty="0">
                <a:latin typeface="+mn-lt"/>
                <a:hlinkClick r:id="rId3"/>
              </a:rPr>
              <a:t>https://hub.docker.com/</a:t>
            </a:r>
            <a:endParaRPr lang="en-US" sz="2400" b="0" dirty="0">
              <a:latin typeface="+mn-lt"/>
            </a:endParaRPr>
          </a:p>
          <a:p>
            <a:pPr>
              <a:lnSpc>
                <a:spcPts val="1600"/>
              </a:lnSpc>
              <a:spcAft>
                <a:spcPts val="600"/>
              </a:spcAft>
            </a:pPr>
            <a:endParaRPr lang="en-US" sz="2400" b="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2400" b="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Use your Docker login at </a:t>
            </a:r>
            <a:r>
              <a:rPr lang="en-US" sz="2400" b="0" dirty="0">
                <a:latin typeface="+mn-lt"/>
                <a:hlinkClick r:id="rId4"/>
              </a:rPr>
              <a:t>https://labs.play-with-docker.com/</a:t>
            </a:r>
            <a:endParaRPr lang="en-US" sz="2400" b="0" dirty="0">
              <a:latin typeface="+mn-lt"/>
            </a:endParaRPr>
          </a:p>
          <a:p>
            <a:pPr>
              <a:lnSpc>
                <a:spcPts val="1600"/>
              </a:lnSpc>
              <a:spcAft>
                <a:spcPts val="600"/>
              </a:spcAft>
            </a:pPr>
            <a:endParaRPr lang="en-US" sz="2400" b="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2400" b="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Labs are at </a:t>
            </a:r>
            <a:r>
              <a:rPr lang="en-US" sz="2400" b="0" dirty="0">
                <a:latin typeface="+mn-lt"/>
                <a:hlinkClick r:id="rId5"/>
              </a:rPr>
              <a:t>https://github.com/IBM/intro-to-docker-lab</a:t>
            </a:r>
            <a:endParaRPr lang="en-US" sz="2400" b="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316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Title 1"/>
          <p:cNvSpPr txBox="1">
            <a:spLocks noGrp="1"/>
          </p:cNvSpPr>
          <p:nvPr>
            <p:ph type="title"/>
          </p:nvPr>
        </p:nvSpPr>
        <p:spPr>
          <a:xfrm>
            <a:off x="280416" y="234040"/>
            <a:ext cx="11571129" cy="655646"/>
          </a:xfrm>
          <a:prstGeom prst="rect">
            <a:avLst/>
          </a:prstGeom>
        </p:spPr>
        <p:txBody>
          <a:bodyPr/>
          <a:lstStyle>
            <a:lvl1pPr defTabSz="841247">
              <a:defRPr sz="2900">
                <a:solidFill>
                  <a:srgbClr val="000000"/>
                </a:solidFill>
                <a:latin typeface="IBM Plex Sans Regular"/>
                <a:ea typeface="IBM Plex Sans Regular"/>
                <a:cs typeface="IBM Plex Sans Regular"/>
                <a:sym typeface="IBM Plex Sans Regular"/>
              </a:defRPr>
            </a:lvl1pPr>
          </a:lstStyle>
          <a:p>
            <a:r>
              <a:rPr lang="en-US" sz="3200" dirty="0">
                <a:latin typeface="IBM Plex Mono" panose="020B0509050203000203" pitchFamily="49" charset="77"/>
              </a:rPr>
              <a:t>In a Traditional Deployment…</a:t>
            </a:r>
            <a:endParaRPr sz="3200" dirty="0">
              <a:latin typeface="IBM Plex Mono" panose="020B0509050203000203" pitchFamily="49" charset="77"/>
            </a:endParaRPr>
          </a:p>
        </p:txBody>
      </p:sp>
      <p:sp>
        <p:nvSpPr>
          <p:cNvPr id="784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340455" y="1001710"/>
            <a:ext cx="11027107" cy="4854580"/>
          </a:xfrm>
          <a:prstGeom prst="rect">
            <a:avLst/>
          </a:prstGeom>
        </p:spPr>
        <p:txBody>
          <a:bodyPr/>
          <a:lstStyle/>
          <a:p>
            <a:pPr defTabSz="457189">
              <a:lnSpc>
                <a:spcPct val="150000"/>
              </a:lnSpc>
              <a:buSzTx/>
              <a:defRPr sz="23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dirty="0"/>
              <a:t>Are you testing these on ever comm</a:t>
            </a:r>
            <a:r>
              <a:rPr lang="en-US" dirty="0"/>
              <a:t>it?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189" indent="-457189" defTabSz="457189">
              <a:lnSpc>
                <a:spcPct val="150000"/>
              </a:lnSpc>
              <a:buClr>
                <a:srgbClr val="189AD1"/>
              </a:buClr>
              <a:buFont typeface="Arial" panose="020B0604020202020204" pitchFamily="34" charset="0"/>
              <a:buChar char="•"/>
              <a:defRPr sz="23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dirty="0"/>
              <a:t>Code (packages archive) 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189" indent="-457189" defTabSz="457189">
              <a:lnSpc>
                <a:spcPct val="150000"/>
              </a:lnSpc>
              <a:buClr>
                <a:srgbClr val="189AD1"/>
              </a:buClr>
              <a:buFont typeface="Arial" panose="020B0604020202020204" pitchFamily="34" charset="0"/>
              <a:buChar char="•"/>
              <a:defRPr sz="23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dirty="0"/>
              <a:t>App server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189" indent="-457189" defTabSz="457189">
              <a:lnSpc>
                <a:spcPct val="150000"/>
              </a:lnSpc>
              <a:buClr>
                <a:srgbClr val="189AD1"/>
              </a:buClr>
              <a:buFont typeface="Arial" panose="020B0604020202020204" pitchFamily="34" charset="0"/>
              <a:buChar char="•"/>
              <a:defRPr sz="23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dirty="0"/>
              <a:t>Runtime versions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189" indent="-457189" defTabSz="457189">
              <a:lnSpc>
                <a:spcPct val="150000"/>
              </a:lnSpc>
              <a:buClr>
                <a:srgbClr val="189AD1"/>
              </a:buClr>
              <a:buFont typeface="Arial" panose="020B0604020202020204" pitchFamily="34" charset="0"/>
              <a:buChar char="•"/>
              <a:defRPr sz="23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dirty="0"/>
              <a:t>System libraries and versions</a:t>
            </a:r>
          </a:p>
        </p:txBody>
      </p:sp>
      <p:pic>
        <p:nvPicPr>
          <p:cNvPr id="780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224" y="1590623"/>
            <a:ext cx="483983" cy="483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781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446" y="2331258"/>
            <a:ext cx="447111" cy="457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813" y="2953083"/>
            <a:ext cx="447111" cy="457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783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178" y="3589990"/>
            <a:ext cx="447111" cy="4571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06776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" grpId="0" animBg="1" advAuto="0"/>
      <p:bldP spid="781" grpId="0" animBg="1" advAuto="0"/>
      <p:bldP spid="782" grpId="0" animBg="1" advAuto="0"/>
      <p:bldP spid="783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Title 1"/>
          <p:cNvSpPr txBox="1">
            <a:spLocks noGrp="1"/>
          </p:cNvSpPr>
          <p:nvPr>
            <p:ph type="title"/>
          </p:nvPr>
        </p:nvSpPr>
        <p:spPr>
          <a:xfrm>
            <a:off x="280415" y="234040"/>
            <a:ext cx="10176951" cy="634640"/>
          </a:xfrm>
          <a:prstGeom prst="rect">
            <a:avLst/>
          </a:prstGeom>
        </p:spPr>
        <p:txBody>
          <a:bodyPr/>
          <a:lstStyle>
            <a:lvl1pPr defTabSz="816009">
              <a:defRPr sz="2800">
                <a:solidFill>
                  <a:srgbClr val="000000"/>
                </a:solidFill>
                <a:latin typeface="IBM Plex Sans Regular"/>
                <a:ea typeface="IBM Plex Sans Regular"/>
                <a:cs typeface="IBM Plex Sans Regular"/>
                <a:sym typeface="IBM Plex Sans Regular"/>
              </a:defRPr>
            </a:lvl1pPr>
          </a:lstStyle>
          <a:p>
            <a:r>
              <a:rPr sz="3200" dirty="0">
                <a:latin typeface="IBM Plex Mono" panose="020B0509050203000203" pitchFamily="49" charset="77"/>
              </a:rPr>
              <a:t>Container = Code + Dependencies</a:t>
            </a:r>
          </a:p>
        </p:txBody>
      </p:sp>
      <p:grpSp>
        <p:nvGrpSpPr>
          <p:cNvPr id="775" name="Group"/>
          <p:cNvGrpSpPr/>
          <p:nvPr/>
        </p:nvGrpSpPr>
        <p:grpSpPr>
          <a:xfrm>
            <a:off x="5476378" y="1909374"/>
            <a:ext cx="4189188" cy="1740297"/>
            <a:chOff x="0" y="0"/>
            <a:chExt cx="4189186" cy="1740296"/>
          </a:xfrm>
        </p:grpSpPr>
        <p:pic>
          <p:nvPicPr>
            <p:cNvPr id="773" name="pasted-image.tiff" descr="pasted-image.tif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1715" y="0"/>
              <a:ext cx="2067471" cy="17402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4" name="Line"/>
            <p:cNvSpPr/>
            <p:nvPr/>
          </p:nvSpPr>
          <p:spPr>
            <a:xfrm>
              <a:off x="-1" y="870146"/>
              <a:ext cx="1785989" cy="3"/>
            </a:xfrm>
            <a:prstGeom prst="line">
              <a:avLst/>
            </a:prstGeom>
            <a:noFill/>
            <a:ln w="177800" cap="flat">
              <a:solidFill>
                <a:srgbClr val="4F81BD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621" hangingPunct="1"/>
              <a:endParaRPr sz="1351" b="0" kern="1200">
                <a:latin typeface="IBM Plex Sans"/>
                <a:ea typeface="+mn-ea"/>
                <a:cs typeface="+mn-cs"/>
              </a:endParaRPr>
            </a:p>
          </p:txBody>
        </p:sp>
      </p:grpSp>
      <p:sp>
        <p:nvSpPr>
          <p:cNvPr id="776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479224" y="1306937"/>
            <a:ext cx="11027107" cy="4854580"/>
          </a:xfrm>
          <a:prstGeom prst="rect">
            <a:avLst/>
          </a:prstGeom>
        </p:spPr>
        <p:txBody>
          <a:bodyPr/>
          <a:lstStyle/>
          <a:p>
            <a:pPr marL="457189" indent="-457189" defTabSz="457189">
              <a:lnSpc>
                <a:spcPct val="150000"/>
              </a:lnSpc>
              <a:buClr>
                <a:srgbClr val="189AD1"/>
              </a:buClr>
              <a:buFont typeface="Arial" panose="020B0604020202020204" pitchFamily="34" charset="0"/>
              <a:buChar char="•"/>
              <a:defRPr sz="23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dirty="0"/>
              <a:t>Code (packages archive) 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189" indent="-457189" defTabSz="457189">
              <a:lnSpc>
                <a:spcPct val="150000"/>
              </a:lnSpc>
              <a:buClr>
                <a:srgbClr val="189AD1"/>
              </a:buClr>
              <a:buFont typeface="Arial" panose="020B0604020202020204" pitchFamily="34" charset="0"/>
              <a:buChar char="•"/>
              <a:defRPr sz="23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dirty="0"/>
              <a:t>App server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189" indent="-457189" defTabSz="457189">
              <a:lnSpc>
                <a:spcPct val="150000"/>
              </a:lnSpc>
              <a:buClr>
                <a:srgbClr val="189AD1"/>
              </a:buClr>
              <a:buFont typeface="Arial" panose="020B0604020202020204" pitchFamily="34" charset="0"/>
              <a:buChar char="•"/>
              <a:defRPr sz="23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dirty="0"/>
              <a:t>Runtime versions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189" indent="-457189" defTabSz="457189">
              <a:lnSpc>
                <a:spcPct val="150000"/>
              </a:lnSpc>
              <a:buClr>
                <a:srgbClr val="189AD1"/>
              </a:buClr>
              <a:buFont typeface="Arial" panose="020B0604020202020204" pitchFamily="34" charset="0"/>
              <a:buChar char="•"/>
              <a:defRPr sz="23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dirty="0"/>
              <a:t>System libraries and versions</a:t>
            </a:r>
          </a:p>
        </p:txBody>
      </p:sp>
    </p:spTree>
    <p:extLst>
      <p:ext uri="{BB962C8B-B14F-4D97-AF65-F5344CB8AC3E}">
        <p14:creationId xmlns:p14="http://schemas.microsoft.com/office/powerpoint/2010/main" val="15027331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Docker Dev Workflow (2).png" descr="Docker Dev Workflow (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92" y="1246561"/>
            <a:ext cx="10432216" cy="408500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275DCA-211B-8F40-B9F1-2F3CF23702DB}"/>
              </a:ext>
            </a:extLst>
          </p:cNvPr>
          <p:cNvSpPr txBox="1">
            <a:spLocks/>
          </p:cNvSpPr>
          <p:nvPr/>
        </p:nvSpPr>
        <p:spPr>
          <a:xfrm>
            <a:off x="280415" y="234040"/>
            <a:ext cx="10176951" cy="634640"/>
          </a:xfrm>
          <a:prstGeom prst="rect">
            <a:avLst/>
          </a:prstGeom>
        </p:spPr>
        <p:txBody>
          <a:bodyPr/>
          <a:lstStyle>
            <a:lvl1pPr algn="l" defTabSz="816009" rtl="0" eaLnBrk="1" fontAlgn="base" hangingPunct="1">
              <a:lnSpc>
                <a:spcPts val="3733"/>
              </a:lnSpc>
              <a:spcBef>
                <a:spcPct val="0"/>
              </a:spcBef>
              <a:spcAft>
                <a:spcPts val="2400"/>
              </a:spcAft>
              <a:defRPr sz="2800" b="0" i="0">
                <a:solidFill>
                  <a:srgbClr val="000000"/>
                </a:solidFill>
                <a:latin typeface="IBM Plex Sans Regular"/>
                <a:ea typeface="IBM Plex Sans Regular"/>
                <a:cs typeface="IBM Plex Sans Regular"/>
                <a:sym typeface="IBM Plex Sans Regular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3200" dirty="0">
                <a:latin typeface="IBM Plex Mono" panose="020B0509050203000203" pitchFamily="49" charset="77"/>
              </a:rPr>
              <a:t>Container Life-Cycle</a:t>
            </a:r>
          </a:p>
        </p:txBody>
      </p:sp>
    </p:spTree>
    <p:extLst>
      <p:ext uri="{BB962C8B-B14F-4D97-AF65-F5344CB8AC3E}">
        <p14:creationId xmlns:p14="http://schemas.microsoft.com/office/powerpoint/2010/main" val="4121828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096EE4D-11C6-FF43-BC88-74A72A031D92}"/>
              </a:ext>
            </a:extLst>
          </p:cNvPr>
          <p:cNvSpPr/>
          <p:nvPr/>
        </p:nvSpPr>
        <p:spPr bwMode="auto">
          <a:xfrm>
            <a:off x="-100208" y="-80282"/>
            <a:ext cx="12392416" cy="1833927"/>
          </a:xfrm>
          <a:prstGeom prst="rect">
            <a:avLst/>
          </a:prstGeom>
          <a:solidFill>
            <a:schemeClr val="accent2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8000" tIns="48000" rIns="48000" bIns="4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19170" fontAlgn="base" hangingPunct="1">
              <a:lnSpc>
                <a:spcPts val="2133"/>
              </a:lnSpc>
              <a:spcBef>
                <a:spcPct val="0"/>
              </a:spcBef>
              <a:spcAft>
                <a:spcPts val="800"/>
              </a:spcAft>
            </a:pPr>
            <a:endParaRPr lang="en-US" sz="1600" b="0" kern="1200" dirty="0">
              <a:solidFill>
                <a:srgbClr val="FFFFFF"/>
              </a:solidFill>
              <a:latin typeface="IBM Plex Sans" panose="020B0503050000000000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18D30-69B5-6C45-BA65-521D26917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5102"/>
            <a:ext cx="11545000" cy="183392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Time</a:t>
            </a:r>
          </a:p>
        </p:txBody>
      </p:sp>
    </p:spTree>
    <p:extLst>
      <p:ext uri="{BB962C8B-B14F-4D97-AF65-F5344CB8AC3E}">
        <p14:creationId xmlns:p14="http://schemas.microsoft.com/office/powerpoint/2010/main" val="70086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3324F-BE1B-944A-A31F-915735CD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25" y="251883"/>
            <a:ext cx="11521349" cy="545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>
                <a:latin typeface="IBM Plex Mono" panose="020B0509050203000203" pitchFamily="49" charset="77"/>
              </a:rPr>
              <a:t>Table of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004B-2922-0843-8BBA-EC6B541C79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b="0" kern="1200">
                <a:solidFill>
                  <a:srgbClr val="000000"/>
                </a:solidFill>
                <a:latin typeface="IBM Plex Sans"/>
                <a:ea typeface="+mn-ea"/>
                <a:cs typeface="+mn-cs"/>
              </a:rPr>
              <a:pPr defTabSz="914621" hangingPunct="1"/>
              <a:t>3</a:t>
            </a:fld>
            <a:endParaRPr lang="en-US" b="0" kern="1200" dirty="0">
              <a:solidFill>
                <a:srgbClr val="000000"/>
              </a:solidFill>
              <a:latin typeface="IBM Plex Sans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78117-D199-FC44-A6FF-1E6F491D357E}"/>
              </a:ext>
            </a:extLst>
          </p:cNvPr>
          <p:cNvSpPr txBox="1"/>
          <p:nvPr/>
        </p:nvSpPr>
        <p:spPr>
          <a:xfrm>
            <a:off x="777681" y="952071"/>
            <a:ext cx="3650358" cy="5278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A brief history of containers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What are containers?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VM vs Container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Container vs Docker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Our first container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“</a:t>
            </a:r>
            <a:r>
              <a:rPr lang="en-US" sz="1400" b="0" dirty="0" err="1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ssh-ing</a:t>
            </a:r>
            <a:r>
              <a:rPr lang="en-US" sz="1400" b="0" dirty="0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” into a container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A look under the covers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Docker Images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Docker Registry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Build your own image with a </a:t>
            </a:r>
            <a:r>
              <a:rPr lang="en-US" sz="1400" b="0" dirty="0" err="1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Dockerfile</a:t>
            </a:r>
            <a:endParaRPr lang="en-US" sz="1400" b="0" dirty="0">
              <a:solidFill>
                <a:schemeClr val="tx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Docker special sauce: Layers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VM vs Container: Notice the layers!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Shared/Layered/Union Filesystems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Summary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In a Traditional Deployment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Container = Code + Dependencies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Container Life-Cycle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tx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Lab Time</a:t>
            </a:r>
          </a:p>
        </p:txBody>
      </p:sp>
    </p:spTree>
    <p:extLst>
      <p:ext uri="{BB962C8B-B14F-4D97-AF65-F5344CB8AC3E}">
        <p14:creationId xmlns:p14="http://schemas.microsoft.com/office/powerpoint/2010/main" val="4111725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461975" y="1044448"/>
            <a:ext cx="8322242" cy="5813552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Containers </a:t>
            </a:r>
            <a:r>
              <a:rPr lang="mr-IN" sz="2600" dirty="0"/>
              <a:t>–</a:t>
            </a:r>
            <a:r>
              <a:rPr lang="en-US" sz="2600" dirty="0"/>
              <a:t> not a new idea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(1979) `chroot` command, changes apparent root for running process to isolate system processes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(1982) `chroot` added to Unix v7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(1990s) `jail` command created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(2000) `jail` added to FreeBSD to isolate filesystems, users, networks etc.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(2001) Linux </a:t>
            </a:r>
            <a:r>
              <a:rPr lang="en-US" sz="1800" dirty="0" err="1"/>
              <a:t>VServer</a:t>
            </a:r>
            <a:r>
              <a:rPr lang="en-US" sz="1800" dirty="0"/>
              <a:t> is a jail mechanism that partitions resources (file systems, network addresses, memory)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(2004) Solaris Containers using Solaris Zones, application has a full user, processes, and file system, and access to the system hardware, but can only see within its own zone.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(2005) Open VZ (</a:t>
            </a:r>
            <a:r>
              <a:rPr lang="en-US" sz="1800" dirty="0" err="1"/>
              <a:t>Virtuzzo</a:t>
            </a:r>
            <a:r>
              <a:rPr lang="en-US" sz="1800" dirty="0"/>
              <a:t>), OS-level virtualization for Linux  using a patched Linux kernel for virtualization, isolation, resource management and checkpointing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(2006) Google launches `Process Containers` for limiting resource usage, renamed `</a:t>
            </a:r>
            <a:r>
              <a:rPr lang="en-US" sz="1800" dirty="0" err="1"/>
              <a:t>cgroups`in</a:t>
            </a:r>
            <a:r>
              <a:rPr lang="en-US" sz="1800" dirty="0"/>
              <a:t> 2007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(2008) `</a:t>
            </a:r>
            <a:r>
              <a:rPr lang="en-US" sz="1800" dirty="0" err="1"/>
              <a:t>cgroups</a:t>
            </a:r>
            <a:r>
              <a:rPr lang="en-US" sz="1800" dirty="0"/>
              <a:t>` merged into Linux kernel 2.6.24, becoming </a:t>
            </a:r>
            <a:r>
              <a:rPr lang="en-US" sz="1800" dirty="0" err="1"/>
              <a:t>LinuX</a:t>
            </a:r>
            <a:r>
              <a:rPr lang="en-US" sz="1800" dirty="0"/>
              <a:t> Containers (LXC)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(2009) Cloud Foundry developed by VMWare called Project B29 (Warden, Garden)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(2011) Cloud Foundry started Warden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(2013) Docker released as open source 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(2014) LXC replaced by `</a:t>
            </a:r>
            <a:r>
              <a:rPr lang="en-US" sz="1800" dirty="0" err="1"/>
              <a:t>libcontainer</a:t>
            </a:r>
            <a:r>
              <a:rPr lang="en-US" sz="1800" dirty="0"/>
              <a:t>`, Google contributes container stack `LMCTFY` (Let Me Contain That For You) to Docker project as `</a:t>
            </a:r>
            <a:r>
              <a:rPr lang="en-US" sz="1800" dirty="0" err="1"/>
              <a:t>libcontainer</a:t>
            </a:r>
            <a:r>
              <a:rPr lang="en-US" sz="1800" dirty="0"/>
              <a:t>` in 2015</a:t>
            </a:r>
          </a:p>
          <a:p>
            <a:pPr>
              <a:lnSpc>
                <a:spcPct val="70000"/>
              </a:lnSpc>
            </a:pPr>
            <a:endParaRPr lang="en-US" sz="1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57686" cy="508000"/>
          </a:xfrm>
        </p:spPr>
        <p:txBody>
          <a:bodyPr>
            <a:noAutofit/>
          </a:bodyPr>
          <a:lstStyle/>
          <a:p>
            <a:r>
              <a:rPr lang="en-US" dirty="0">
                <a:latin typeface="IBM Plex Mono" panose="020B0509050203000203" pitchFamily="49" charset="77"/>
                <a:ea typeface="IBM Plex Sans" charset="0"/>
                <a:cs typeface="IBM Plex Sans" charset="0"/>
              </a:rPr>
              <a:t>Introducing Containers and Docker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756969-5A62-DC4F-A4DC-E75552897538}"/>
              </a:ext>
            </a:extLst>
          </p:cNvPr>
          <p:cNvGrpSpPr/>
          <p:nvPr/>
        </p:nvGrpSpPr>
        <p:grpSpPr>
          <a:xfrm>
            <a:off x="9142079" y="2583171"/>
            <a:ext cx="2222924" cy="2756256"/>
            <a:chOff x="8827947" y="1425145"/>
            <a:chExt cx="2222924" cy="2756256"/>
          </a:xfrm>
        </p:grpSpPr>
        <p:sp>
          <p:nvSpPr>
            <p:cNvPr id="11" name="Rectangle 10"/>
            <p:cNvSpPr/>
            <p:nvPr/>
          </p:nvSpPr>
          <p:spPr bwMode="auto">
            <a:xfrm>
              <a:off x="10022524" y="1636757"/>
              <a:ext cx="1028347" cy="1658787"/>
            </a:xfrm>
            <a:prstGeom prst="rect">
              <a:avLst/>
            </a:prstGeom>
            <a:solidFill>
              <a:srgbClr val="FFE645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vert270" wrap="square" lIns="0" tIns="0" rIns="0" bIns="0" numCol="1" rtlCol="0" anchor="b" anchorCtr="1" compatLnSpc="1">
              <a:prstTxWarp prst="textNoShape">
                <a:avLst/>
              </a:prstTxWarp>
            </a:bodyPr>
            <a:lstStyle/>
            <a:p>
              <a:pPr defTabSz="1219140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133" b="0" kern="1200" dirty="0">
                  <a:solidFill>
                    <a:srgbClr val="565656"/>
                  </a:solidFill>
                  <a:latin typeface="IBM Plex Sans" panose="020B0503050203000203" pitchFamily="34" charset="0"/>
                </a:rPr>
                <a:t>Isolation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8827947" y="1636757"/>
              <a:ext cx="1028347" cy="1658787"/>
            </a:xfrm>
            <a:prstGeom prst="rect">
              <a:avLst/>
            </a:prstGeom>
            <a:solidFill>
              <a:srgbClr val="FFE645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vert270" wrap="square" lIns="0" tIns="0" rIns="0" bIns="0" numCol="1" rtlCol="0" anchor="b" anchorCtr="1" compatLnSpc="1">
              <a:prstTxWarp prst="textNoShape">
                <a:avLst/>
              </a:prstTxWarp>
            </a:bodyPr>
            <a:lstStyle/>
            <a:p>
              <a:pPr defTabSz="1219140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133" b="0" kern="1200" dirty="0">
                  <a:solidFill>
                    <a:srgbClr val="565656"/>
                  </a:solidFill>
                </a:rPr>
                <a:t>Isolation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8941581" y="3649956"/>
              <a:ext cx="2056695" cy="531445"/>
            </a:xfrm>
            <a:prstGeom prst="round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40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133" b="0" kern="1200" dirty="0">
                  <a:solidFill>
                    <a:srgbClr val="565656"/>
                  </a:solidFill>
                  <a:latin typeface="IBM Plex Sans" panose="020B0503050203000203" pitchFamily="34" charset="0"/>
                </a:rPr>
                <a:t>hardware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8941581" y="3118510"/>
              <a:ext cx="2056695" cy="53144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40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133" b="0" kern="1200" dirty="0">
                  <a:solidFill>
                    <a:srgbClr val="565656"/>
                  </a:solidFill>
                </a:rPr>
                <a:t>OS / kernel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 rot="16200000">
              <a:off x="8495284" y="1875042"/>
              <a:ext cx="1424041" cy="531447"/>
            </a:xfrm>
            <a:prstGeom prst="roundRect">
              <a:avLst/>
            </a:prstGeom>
            <a:solidFill>
              <a:schemeClr val="bg2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40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133" b="0" kern="1200" dirty="0">
                  <a:latin typeface="+mn-lt"/>
                  <a:ea typeface="+mn-ea"/>
                  <a:cs typeface="+mn-cs"/>
                </a:rPr>
                <a:t>process 1</a:t>
              </a:r>
            </a:p>
          </p:txBody>
        </p:sp>
        <p:sp>
          <p:nvSpPr>
            <p:cNvPr id="9" name="Rounded Rectangle 8"/>
            <p:cNvSpPr/>
            <p:nvPr/>
          </p:nvSpPr>
          <p:spPr bwMode="auto">
            <a:xfrm rot="16200000">
              <a:off x="9715265" y="1871442"/>
              <a:ext cx="1424041" cy="531447"/>
            </a:xfrm>
            <a:prstGeom prst="roundRect">
              <a:avLst/>
            </a:prstGeom>
            <a:solidFill>
              <a:schemeClr val="bg2"/>
            </a:solidFill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40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133" b="0" kern="1200" dirty="0">
                  <a:latin typeface="+mn-lt"/>
                  <a:ea typeface="+mn-ea"/>
                  <a:cs typeface="+mn-cs"/>
                </a:rPr>
                <a:t>process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73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le 1"/>
          <p:cNvSpPr txBox="1">
            <a:spLocks noGrp="1"/>
          </p:cNvSpPr>
          <p:nvPr>
            <p:ph type="title"/>
          </p:nvPr>
        </p:nvSpPr>
        <p:spPr>
          <a:xfrm>
            <a:off x="280415" y="234040"/>
            <a:ext cx="11532643" cy="556792"/>
          </a:xfrm>
          <a:prstGeom prst="rect">
            <a:avLst/>
          </a:prstGeom>
        </p:spPr>
        <p:txBody>
          <a:bodyPr>
            <a:normAutofit/>
          </a:bodyPr>
          <a:lstStyle>
            <a:lvl1pPr defTabSz="841247">
              <a:defRPr sz="2944"/>
            </a:lvl1pPr>
          </a:lstStyle>
          <a:p>
            <a:r>
              <a:rPr sz="3200" dirty="0"/>
              <a:t>What are Containers?</a:t>
            </a:r>
          </a:p>
        </p:txBody>
      </p:sp>
      <p:sp>
        <p:nvSpPr>
          <p:cNvPr id="280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581818" y="1298274"/>
            <a:ext cx="11028363" cy="48545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2000"/>
              </a:lnSpc>
              <a:defRPr sz="2300"/>
            </a:pPr>
            <a:r>
              <a:rPr lang="en-US" dirty="0"/>
              <a:t>Similar to VMs but managed at the </a:t>
            </a:r>
            <a:r>
              <a:rPr lang="en-US" b="1" dirty="0"/>
              <a:t>process level</a:t>
            </a:r>
          </a:p>
          <a:p>
            <a:pPr>
              <a:lnSpc>
                <a:spcPct val="72000"/>
              </a:lnSpc>
              <a:defRPr sz="2300"/>
            </a:pPr>
            <a:r>
              <a:rPr lang="en-US" dirty="0"/>
              <a:t>"VM-like” isolation achieved by set of "</a:t>
            </a:r>
            <a:r>
              <a:rPr lang="en-US" b="1" dirty="0"/>
              <a:t>namespaces</a:t>
            </a:r>
            <a:r>
              <a:rPr lang="en-US" dirty="0"/>
              <a:t>" (isolated view)</a:t>
            </a:r>
          </a:p>
          <a:p>
            <a:pPr>
              <a:lnSpc>
                <a:spcPct val="72000"/>
              </a:lnSpc>
              <a:defRPr sz="2300"/>
            </a:pPr>
            <a:endParaRPr lang="en-US" dirty="0"/>
          </a:p>
          <a:p>
            <a:pPr marL="342891" indent="-342891">
              <a:lnSpc>
                <a:spcPct val="72000"/>
              </a:lnSpc>
              <a:buFont typeface="Arial" panose="020B0604020202020204" pitchFamily="34" charset="0"/>
              <a:buChar char="•"/>
              <a:defRPr sz="2300"/>
            </a:pPr>
            <a:r>
              <a:rPr lang="en-US" dirty="0"/>
              <a:t>PID –isolated view of process IDs</a:t>
            </a:r>
          </a:p>
          <a:p>
            <a:pPr marL="342891" indent="-342891">
              <a:lnSpc>
                <a:spcPct val="72000"/>
              </a:lnSpc>
              <a:buFont typeface="Arial" panose="020B0604020202020204" pitchFamily="34" charset="0"/>
              <a:buChar char="•"/>
              <a:defRPr sz="2300"/>
            </a:pPr>
            <a:r>
              <a:rPr lang="en-US" dirty="0"/>
              <a:t>USER- user and group IDs</a:t>
            </a:r>
          </a:p>
          <a:p>
            <a:pPr marL="342891" indent="-342891">
              <a:lnSpc>
                <a:spcPct val="72000"/>
              </a:lnSpc>
              <a:buFont typeface="Arial" panose="020B0604020202020204" pitchFamily="34" charset="0"/>
              <a:buChar char="•"/>
              <a:defRPr sz="2300"/>
            </a:pPr>
            <a:r>
              <a:rPr dirty="0"/>
              <a:t>UTS</a:t>
            </a:r>
            <a:r>
              <a:rPr dirty="0">
                <a:sym typeface="Calibri"/>
              </a:rPr>
              <a:t> - hostname and domain name</a:t>
            </a:r>
            <a:endParaRPr lang="en-US" dirty="0">
              <a:sym typeface="Calibri"/>
            </a:endParaRPr>
          </a:p>
          <a:p>
            <a:pPr marL="342891" indent="-342891">
              <a:lnSpc>
                <a:spcPct val="72000"/>
              </a:lnSpc>
              <a:buFont typeface="Arial" panose="020B0604020202020204" pitchFamily="34" charset="0"/>
              <a:buChar char="•"/>
              <a:defRPr sz="2300"/>
            </a:pPr>
            <a:r>
              <a:rPr dirty="0"/>
              <a:t>NS</a:t>
            </a:r>
            <a:r>
              <a:rPr dirty="0">
                <a:sym typeface="Calibri"/>
              </a:rPr>
              <a:t> - mount points</a:t>
            </a:r>
            <a:endParaRPr lang="en-US" dirty="0">
              <a:sym typeface="Calibri"/>
            </a:endParaRPr>
          </a:p>
          <a:p>
            <a:pPr marL="342891" indent="-342891">
              <a:lnSpc>
                <a:spcPct val="72000"/>
              </a:lnSpc>
              <a:buFont typeface="Arial" panose="020B0604020202020204" pitchFamily="34" charset="0"/>
              <a:buChar char="•"/>
              <a:defRPr sz="2300"/>
            </a:pPr>
            <a:r>
              <a:rPr dirty="0"/>
              <a:t>NET</a:t>
            </a:r>
            <a:r>
              <a:rPr dirty="0">
                <a:sym typeface="Calibri"/>
              </a:rPr>
              <a:t> - Network devices, stacks, ports</a:t>
            </a:r>
            <a:endParaRPr lang="en-US" dirty="0">
              <a:sym typeface="Calibri"/>
            </a:endParaRPr>
          </a:p>
          <a:p>
            <a:pPr marL="342891" indent="-342891">
              <a:lnSpc>
                <a:spcPct val="72000"/>
              </a:lnSpc>
              <a:buFont typeface="Arial" panose="020B0604020202020204" pitchFamily="34" charset="0"/>
              <a:buChar char="•"/>
              <a:defRPr sz="2300"/>
            </a:pPr>
            <a:r>
              <a:rPr dirty="0"/>
              <a:t>IPC</a:t>
            </a:r>
            <a:r>
              <a:rPr dirty="0">
                <a:sym typeface="Calibri"/>
              </a:rPr>
              <a:t> - inter-process communications, message queues</a:t>
            </a:r>
            <a:endParaRPr lang="en-US" dirty="0">
              <a:sym typeface="Calibri"/>
            </a:endParaRPr>
          </a:p>
          <a:p>
            <a:pPr>
              <a:lnSpc>
                <a:spcPct val="72000"/>
              </a:lnSpc>
              <a:defRPr sz="2300"/>
            </a:pPr>
            <a:endParaRPr lang="en-US" b="1" dirty="0"/>
          </a:p>
          <a:p>
            <a:pPr>
              <a:lnSpc>
                <a:spcPct val="72000"/>
              </a:lnSpc>
              <a:defRPr sz="2300"/>
            </a:pPr>
            <a:r>
              <a:rPr lang="en-US" b="1" dirty="0" err="1"/>
              <a:t>cgroups</a:t>
            </a:r>
            <a:r>
              <a:rPr lang="en-US" b="1" dirty="0">
                <a:sym typeface="Calibri"/>
              </a:rPr>
              <a:t> </a:t>
            </a:r>
            <a:r>
              <a:rPr lang="en-US" dirty="0">
                <a:sym typeface="Calibri"/>
              </a:rPr>
              <a:t>- controls limits and monitoring of resources</a:t>
            </a:r>
          </a:p>
          <a:p>
            <a:pPr>
              <a:lnSpc>
                <a:spcPct val="72000"/>
              </a:lnSpc>
              <a:defRPr sz="2300"/>
            </a:pPr>
            <a:endParaRPr lang="en-US" dirty="0">
              <a:sym typeface="Calibri"/>
            </a:endParaRPr>
          </a:p>
          <a:p>
            <a:pPr>
              <a:lnSpc>
                <a:spcPct val="72000"/>
              </a:lnSpc>
              <a:defRPr sz="2300"/>
            </a:pPr>
            <a:r>
              <a:rPr lang="en-US" dirty="0"/>
              <a:t>The key statement: </a:t>
            </a:r>
            <a:r>
              <a:rPr lang="en-US" b="1" dirty="0"/>
              <a:t>A container is a process(</a:t>
            </a:r>
            <a:r>
              <a:rPr lang="en-US" b="1" dirty="0" err="1"/>
              <a:t>es</a:t>
            </a:r>
            <a:r>
              <a:rPr lang="en-US" b="1" dirty="0"/>
              <a:t>) running in isolation</a:t>
            </a:r>
          </a:p>
          <a:p>
            <a:pPr>
              <a:lnSpc>
                <a:spcPct val="72000"/>
              </a:lnSpc>
              <a:defRPr sz="2300"/>
            </a:pPr>
            <a:endParaRPr lang="en-US" dirty="0">
              <a:sym typeface="Calibri"/>
            </a:endParaRPr>
          </a:p>
          <a:p>
            <a:pPr marL="1142971" lvl="2" indent="-228594">
              <a:lnSpc>
                <a:spcPct val="72000"/>
              </a:lnSpc>
              <a:spcBef>
                <a:spcPts val="500"/>
              </a:spcBef>
              <a:defRPr sz="1700"/>
            </a:pPr>
            <a:endParaRPr dirty="0"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1026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5" y="234040"/>
            <a:ext cx="11589531" cy="674191"/>
          </a:xfrm>
        </p:spPr>
        <p:txBody>
          <a:bodyPr/>
          <a:lstStyle/>
          <a:p>
            <a:r>
              <a:rPr lang="en-US" dirty="0"/>
              <a:t>VM </a:t>
            </a:r>
            <a:r>
              <a:rPr lang="en-US" dirty="0" err="1"/>
              <a:t>vs</a:t>
            </a:r>
            <a:r>
              <a:rPr lang="en-US" dirty="0"/>
              <a:t> Container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8695AB-F313-BC41-BA57-CB8B0F0A73A1}"/>
              </a:ext>
            </a:extLst>
          </p:cNvPr>
          <p:cNvSpPr txBox="1"/>
          <p:nvPr/>
        </p:nvSpPr>
        <p:spPr>
          <a:xfrm>
            <a:off x="431495" y="919315"/>
            <a:ext cx="3937668" cy="4766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b="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Before containers, OS environment: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Entanglement between OS and App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Entanglement between runtime environment  and OS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Version dependency and conflicts between Apps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Breaking updates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Updates require full app stop and downtime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Deployment and Maintenance of HA system is complex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Slow startup time</a:t>
            </a:r>
          </a:p>
          <a:p>
            <a:pPr marL="285750" indent="-285750" algn="l">
              <a:lnSpc>
                <a:spcPts val="16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 algn="l">
              <a:lnSpc>
                <a:spcPts val="16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AC80E4-86DA-EB49-962F-D47169B32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342" y="2340215"/>
            <a:ext cx="7409436" cy="26803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A2AA6D-CFB1-2742-8D51-BB79BBD96626}"/>
              </a:ext>
            </a:extLst>
          </p:cNvPr>
          <p:cNvSpPr txBox="1"/>
          <p:nvPr/>
        </p:nvSpPr>
        <p:spPr>
          <a:xfrm>
            <a:off x="4484838" y="5020574"/>
            <a:ext cx="4041491" cy="2722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800" b="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image source: </a:t>
            </a:r>
            <a:r>
              <a:rPr lang="en-US" sz="800" b="0" dirty="0">
                <a:latin typeface="+mn-lt"/>
                <a:hlinkClick r:id="rId3"/>
              </a:rPr>
              <a:t>https://kubernetes.io/docs/concepts/overview/what-is-kubernetes/</a:t>
            </a:r>
            <a:endParaRPr lang="en-US" sz="800" b="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1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5" y="234040"/>
            <a:ext cx="11589531" cy="674191"/>
          </a:xfrm>
        </p:spPr>
        <p:txBody>
          <a:bodyPr/>
          <a:lstStyle/>
          <a:p>
            <a:r>
              <a:rPr lang="en-US" dirty="0"/>
              <a:t>Container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79F65-1234-794A-8A19-4A838A63D0F8}"/>
              </a:ext>
            </a:extLst>
          </p:cNvPr>
          <p:cNvSpPr txBox="1">
            <a:spLocks/>
          </p:cNvSpPr>
          <p:nvPr/>
        </p:nvSpPr>
        <p:spPr>
          <a:xfrm>
            <a:off x="487853" y="908231"/>
            <a:ext cx="11487103" cy="18563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ts val="2133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6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28594" indent="-228594" algn="l" rtl="0" eaLnBrk="1" fontAlgn="base" hangingPunct="1">
              <a:lnSpc>
                <a:spcPts val="2133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6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457189" indent="-188379" algn="l" rtl="0" eaLnBrk="1" fontAlgn="base" hangingPunct="1">
              <a:lnSpc>
                <a:spcPts val="2133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838179" indent="-258227" algn="l" rtl="0" eaLnBrk="1" fontAlgn="base" hangingPunct="1">
              <a:lnSpc>
                <a:spcPts val="2133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60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071007" indent="-228594" algn="l" rtl="0" eaLnBrk="1" fontAlgn="base" hangingPunct="1">
              <a:lnSpc>
                <a:spcPts val="2133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16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111549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56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72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0" dirty="0"/>
              <a:t>In December 2014, CoreOS (now RedHat) released “</a:t>
            </a:r>
            <a:r>
              <a:rPr lang="en-US" b="0" dirty="0" err="1"/>
              <a:t>rkt</a:t>
            </a:r>
            <a:r>
              <a:rPr lang="en-US" b="0" dirty="0"/>
              <a:t>” as an alternative to Docker and initiated </a:t>
            </a:r>
            <a:r>
              <a:rPr lang="en-US" b="0" i="1" dirty="0"/>
              <a:t>app container</a:t>
            </a:r>
            <a:r>
              <a:rPr lang="en-US" b="0" dirty="0"/>
              <a:t> (</a:t>
            </a:r>
            <a:r>
              <a:rPr lang="en-US" b="0" dirty="0" err="1"/>
              <a:t>appc</a:t>
            </a:r>
            <a:r>
              <a:rPr lang="en-US" b="0" dirty="0"/>
              <a:t>) and </a:t>
            </a:r>
            <a:r>
              <a:rPr lang="en-US" b="0" i="1" dirty="0"/>
              <a:t>application container image</a:t>
            </a:r>
            <a:r>
              <a:rPr lang="en-US" b="0" dirty="0"/>
              <a:t> (ACI) as independent committee-steered specifications, which developed into the Open Container Initiative (OCI). </a:t>
            </a:r>
          </a:p>
          <a:p>
            <a:pPr>
              <a:lnSpc>
                <a:spcPct val="100000"/>
              </a:lnSpc>
            </a:pPr>
            <a:endParaRPr lang="en-US" b="0" dirty="0"/>
          </a:p>
          <a:p>
            <a:pPr>
              <a:lnSpc>
                <a:spcPct val="100000"/>
              </a:lnSpc>
            </a:pPr>
            <a:endParaRPr lang="en-US" b="0" dirty="0"/>
          </a:p>
          <a:p>
            <a:pPr>
              <a:lnSpc>
                <a:spcPct val="100000"/>
              </a:lnSpc>
            </a:pPr>
            <a:endParaRPr lang="en-US" b="0" dirty="0"/>
          </a:p>
          <a:p>
            <a:pPr>
              <a:lnSpc>
                <a:spcPct val="100000"/>
              </a:lnSpc>
            </a:pPr>
            <a:endParaRPr lang="en-US" b="0" dirty="0"/>
          </a:p>
          <a:p>
            <a:pPr>
              <a:lnSpc>
                <a:spcPct val="100000"/>
              </a:lnSpc>
            </a:pPr>
            <a:r>
              <a:rPr lang="en-US" b="0" dirty="0"/>
              <a:t>On June 22, 2015 the Open Container Initiative (OCI) was announced, formed under the Linux Foundation and launched by Docker, CoreOS and others. The OCI currently contains a Runtime Specification (</a:t>
            </a:r>
            <a:r>
              <a:rPr lang="en-US" b="0" dirty="0">
                <a:hlinkClick r:id="rId2"/>
              </a:rPr>
              <a:t>runtime-spec</a:t>
            </a:r>
            <a:r>
              <a:rPr lang="en-US" b="0" dirty="0"/>
              <a:t>) and an Image Specification (</a:t>
            </a:r>
            <a:r>
              <a:rPr lang="en-US" b="0" dirty="0">
                <a:hlinkClick r:id="rId3"/>
              </a:rPr>
              <a:t>image-spec</a:t>
            </a:r>
            <a:r>
              <a:rPr lang="en-US" b="0" dirty="0"/>
              <a:t>).</a:t>
            </a:r>
          </a:p>
          <a:p>
            <a:pPr>
              <a:lnSpc>
                <a:spcPct val="100000"/>
              </a:lnSpc>
            </a:pPr>
            <a:endParaRPr lang="en-US" b="0" dirty="0"/>
          </a:p>
          <a:p>
            <a:pPr>
              <a:lnSpc>
                <a:spcPct val="100000"/>
              </a:lnSpc>
            </a:pPr>
            <a:endParaRPr lang="en-US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14D1A-215E-4445-9C77-2317650E5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7" y="4213069"/>
            <a:ext cx="8268692" cy="2281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15D1EA-E0AC-1546-888E-3BD94A2B6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69" y="1890099"/>
            <a:ext cx="3886679" cy="874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DB4D57-BCC7-7B47-A864-8141DCC4C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366" y="4392282"/>
            <a:ext cx="2115545" cy="181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29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11569714" cy="680360"/>
          </a:xfrm>
        </p:spPr>
        <p:txBody>
          <a:bodyPr/>
          <a:lstStyle/>
          <a:p>
            <a:r>
              <a:rPr lang="en-US" dirty="0"/>
              <a:t>Containers vs 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55014" y="1061948"/>
            <a:ext cx="10179865" cy="4375151"/>
          </a:xfrm>
        </p:spPr>
        <p:txBody>
          <a:bodyPr>
            <a:normAutofit/>
          </a:bodyPr>
          <a:lstStyle/>
          <a:p>
            <a:r>
              <a:rPr lang="en-US" sz="1800" dirty="0"/>
              <a:t>Containers is the technology, Docker is the </a:t>
            </a:r>
            <a:r>
              <a:rPr lang="en-US" sz="1800" b="1" dirty="0"/>
              <a:t>tooling</a:t>
            </a:r>
            <a:r>
              <a:rPr lang="en-US" sz="1800" dirty="0"/>
              <a:t> around containers</a:t>
            </a:r>
          </a:p>
          <a:p>
            <a:r>
              <a:rPr lang="en-US" sz="1800" dirty="0"/>
              <a:t>Without Docker, containers would be </a:t>
            </a:r>
            <a:r>
              <a:rPr lang="en-US" sz="1800" b="1" dirty="0"/>
              <a:t>hard to use</a:t>
            </a:r>
            <a:r>
              <a:rPr lang="en-US" sz="1800" dirty="0"/>
              <a:t> (for most people)</a:t>
            </a:r>
          </a:p>
          <a:p>
            <a:r>
              <a:rPr lang="en-US" sz="1800" dirty="0"/>
              <a:t>Docker </a:t>
            </a:r>
            <a:r>
              <a:rPr lang="en-US" sz="1800" b="1" dirty="0"/>
              <a:t>simplified</a:t>
            </a:r>
            <a:r>
              <a:rPr lang="en-US" sz="1800" dirty="0"/>
              <a:t> container technology </a:t>
            </a:r>
          </a:p>
          <a:p>
            <a:r>
              <a:rPr lang="en-US" sz="1800" dirty="0"/>
              <a:t>Added value: Lifecycle support, setup file system, </a:t>
            </a:r>
            <a:r>
              <a:rPr lang="en-US" sz="1800" dirty="0" err="1"/>
              <a:t>etc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For extra confusion: </a:t>
            </a:r>
            <a:r>
              <a:rPr lang="en-US" sz="1800" b="1" dirty="0"/>
              <a:t>Docker Inc. </a:t>
            </a:r>
            <a:r>
              <a:rPr lang="en-US" sz="1800" dirty="0"/>
              <a:t>is a company, which is different than Docker the technology…</a:t>
            </a:r>
          </a:p>
          <a:p>
            <a:endParaRPr lang="en-US" sz="1800" dirty="0"/>
          </a:p>
          <a:p>
            <a:pPr>
              <a:lnSpc>
                <a:spcPct val="70000"/>
              </a:lnSpc>
            </a:pPr>
            <a:endParaRPr lang="en-US" sz="1800" dirty="0"/>
          </a:p>
          <a:p>
            <a:pPr>
              <a:lnSpc>
                <a:spcPct val="70000"/>
              </a:lnSpc>
            </a:pPr>
            <a:r>
              <a:rPr lang="en-US" sz="1800" dirty="0"/>
              <a:t>Docker’s ecosystem approach transformed the perception of containers,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Building application-centric containers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Mechanism for sharing images (Docker Registry)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Open-source enabled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154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4"/>
          <p:cNvSpPr txBox="1">
            <a:spLocks noGrp="1"/>
          </p:cNvSpPr>
          <p:nvPr>
            <p:ph type="title"/>
          </p:nvPr>
        </p:nvSpPr>
        <p:spPr>
          <a:xfrm>
            <a:off x="280416" y="234040"/>
            <a:ext cx="6896013" cy="1072896"/>
          </a:xfrm>
          <a:prstGeom prst="rect">
            <a:avLst/>
          </a:prstGeom>
        </p:spPr>
        <p:txBody>
          <a:bodyPr/>
          <a:lstStyle>
            <a:lvl1pPr defTabSz="841247">
              <a:defRPr sz="2944"/>
            </a:lvl1pPr>
          </a:lstStyle>
          <a:p>
            <a:r>
              <a:rPr dirty="0"/>
              <a:t>Our First Container</a:t>
            </a:r>
          </a:p>
        </p:txBody>
      </p:sp>
      <p:sp>
        <p:nvSpPr>
          <p:cNvPr id="297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304888" y="860889"/>
            <a:ext cx="11028363" cy="48545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  <a:buSzTx/>
              <a:defRPr b="1"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IBM Plex Mono" charset="0"/>
                <a:ea typeface="IBM Plex Mono" charset="0"/>
                <a:cs typeface="IBM Plex Mono" charset="0"/>
              </a:rPr>
              <a:t>$ </a:t>
            </a:r>
            <a:r>
              <a:rPr dirty="0">
                <a:latin typeface="IBM Plex Mono Text" panose="020B0509050203000203" pitchFamily="49" charset="77"/>
                <a:ea typeface="IBM Plex Mono" charset="0"/>
                <a:cs typeface="IBM Plex Mono" charset="0"/>
              </a:rPr>
              <a:t>docker run ubuntu echo Hello World</a:t>
            </a:r>
          </a:p>
          <a:p>
            <a:pPr>
              <a:lnSpc>
                <a:spcPct val="81000"/>
              </a:lnSpc>
              <a:buSzTx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IBM Plex Mono" charset="0"/>
                <a:ea typeface="IBM Plex Mono" charset="0"/>
                <a:cs typeface="IBM Plex Mono" charset="0"/>
              </a:rPr>
              <a:t>Hello World</a:t>
            </a:r>
            <a:endParaRPr lang="en-US" dirty="0">
              <a:latin typeface="IBM Plex Mono" charset="0"/>
              <a:ea typeface="IBM Plex Mono" charset="0"/>
              <a:cs typeface="IBM Plex Mono" charset="0"/>
            </a:endParaRPr>
          </a:p>
          <a:p>
            <a:pPr>
              <a:lnSpc>
                <a:spcPct val="81000"/>
              </a:lnSpc>
              <a:buSzTx/>
              <a:defRPr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163281" indent="-163281">
              <a:lnSpc>
                <a:spcPct val="81000"/>
              </a:lnSpc>
            </a:pPr>
            <a:r>
              <a:rPr sz="2133" dirty="0"/>
              <a:t>What happened?</a:t>
            </a:r>
          </a:p>
          <a:p>
            <a:pPr marL="685783" lvl="1">
              <a:lnSpc>
                <a:spcPct val="81000"/>
              </a:lnSpc>
              <a:spcBef>
                <a:spcPts val="500"/>
              </a:spcBef>
              <a:defRPr sz="2400"/>
            </a:pPr>
            <a:r>
              <a:rPr sz="2133" dirty="0"/>
              <a:t>Docker created a directory with a "ubuntu" filesystem (image)</a:t>
            </a:r>
          </a:p>
          <a:p>
            <a:pPr marL="685783" lvl="1">
              <a:lnSpc>
                <a:spcPct val="81000"/>
              </a:lnSpc>
              <a:spcBef>
                <a:spcPts val="500"/>
              </a:spcBef>
              <a:defRPr sz="2400"/>
            </a:pPr>
            <a:r>
              <a:rPr sz="2133" dirty="0"/>
              <a:t>Docker created a new set of namespaces</a:t>
            </a:r>
          </a:p>
          <a:p>
            <a:pPr marL="685783" lvl="1">
              <a:lnSpc>
                <a:spcPct val="81000"/>
              </a:lnSpc>
              <a:spcBef>
                <a:spcPts val="500"/>
              </a:spcBef>
              <a:defRPr sz="2400"/>
            </a:pPr>
            <a:r>
              <a:rPr sz="2133" dirty="0"/>
              <a:t>Ran a new process: </a:t>
            </a:r>
            <a:r>
              <a:rPr sz="2133" dirty="0">
                <a:sym typeface="Courier"/>
              </a:rPr>
              <a:t>echo Hello World</a:t>
            </a:r>
          </a:p>
          <a:p>
            <a:pPr marL="1142971" lvl="2" indent="-228594">
              <a:lnSpc>
                <a:spcPct val="81000"/>
              </a:lnSpc>
              <a:spcBef>
                <a:spcPts val="500"/>
              </a:spcBef>
            </a:pPr>
            <a:r>
              <a:rPr dirty="0">
                <a:latin typeface="IBM Plex Sans" charset="0"/>
                <a:ea typeface="IBM Plex Sans" charset="0"/>
                <a:cs typeface="IBM Plex Sans" charset="0"/>
              </a:rPr>
              <a:t>Using those namespaces to isolate it from other processes</a:t>
            </a:r>
          </a:p>
          <a:p>
            <a:pPr marL="1142971" lvl="2" indent="-228594">
              <a:lnSpc>
                <a:spcPct val="81000"/>
              </a:lnSpc>
              <a:spcBef>
                <a:spcPts val="500"/>
              </a:spcBef>
            </a:pPr>
            <a:r>
              <a:rPr dirty="0">
                <a:latin typeface="IBM Plex Sans" charset="0"/>
                <a:ea typeface="IBM Plex Sans" charset="0"/>
                <a:cs typeface="IBM Plex Sans" charset="0"/>
              </a:rPr>
              <a:t>Using that new directory as the "root" of the filesystem (</a:t>
            </a:r>
            <a:r>
              <a:rPr dirty="0">
                <a:latin typeface="IBM Plex Sans" charset="0"/>
                <a:ea typeface="IBM Plex Sans" charset="0"/>
                <a:cs typeface="IBM Plex Sans" charset="0"/>
                <a:sym typeface="Courier"/>
              </a:rPr>
              <a:t>chroot</a:t>
            </a:r>
            <a:r>
              <a:rPr dirty="0">
                <a:latin typeface="IBM Plex Sans" charset="0"/>
                <a:ea typeface="IBM Plex Sans" charset="0"/>
                <a:cs typeface="IBM Plex Sans" charset="0"/>
              </a:rPr>
              <a:t>)</a:t>
            </a:r>
          </a:p>
          <a:p>
            <a:pPr marL="685783" lvl="1">
              <a:lnSpc>
                <a:spcPct val="81000"/>
              </a:lnSpc>
              <a:spcBef>
                <a:spcPts val="500"/>
              </a:spcBef>
              <a:defRPr sz="2400"/>
            </a:pPr>
            <a:r>
              <a:rPr sz="2133" dirty="0"/>
              <a:t>That's it!</a:t>
            </a:r>
          </a:p>
          <a:p>
            <a:pPr marL="1142971" lvl="2" indent="-228594">
              <a:lnSpc>
                <a:spcPct val="81000"/>
              </a:lnSpc>
              <a:spcBef>
                <a:spcPts val="500"/>
              </a:spcBef>
            </a:pPr>
            <a:r>
              <a:rPr dirty="0">
                <a:latin typeface="IBM Plex Sans" charset="0"/>
                <a:ea typeface="IBM Plex Sans" charset="0"/>
                <a:cs typeface="IBM Plex Sans" charset="0"/>
              </a:rPr>
              <a:t>Notice as a user I never installed "ubuntu"</a:t>
            </a:r>
          </a:p>
          <a:p>
            <a:pPr marL="685783" lvl="1">
              <a:lnSpc>
                <a:spcPct val="81000"/>
              </a:lnSpc>
              <a:spcBef>
                <a:spcPts val="500"/>
              </a:spcBef>
              <a:defRPr sz="2400"/>
            </a:pPr>
            <a:r>
              <a:rPr sz="2133" dirty="0"/>
              <a:t>Run it again - notice how quickly it ran</a:t>
            </a:r>
          </a:p>
        </p:txBody>
      </p:sp>
    </p:spTree>
    <p:extLst>
      <p:ext uri="{BB962C8B-B14F-4D97-AF65-F5344CB8AC3E}">
        <p14:creationId xmlns:p14="http://schemas.microsoft.com/office/powerpoint/2010/main" val="23836113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IBM Developer v4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Developer v4" id="{7D8F4487-A3E9-7946-89BB-94456F26D465}" vid="{8345C662-F1FB-B14C-9378-C9663D81732F}"/>
    </a:ext>
  </a:extLst>
</a:theme>
</file>

<file path=ppt/theme/theme2.xml><?xml version="1.0" encoding="utf-8"?>
<a:theme xmlns:a="http://schemas.openxmlformats.org/drawingml/2006/main" name="1_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4787B319-6FC7-704E-A433-2145CDE0ACF9}"/>
    </a:ext>
  </a:extLst>
</a:theme>
</file>

<file path=ppt/theme/theme3.xml><?xml version="1.0" encoding="utf-8"?>
<a:theme xmlns:a="http://schemas.openxmlformats.org/drawingml/2006/main" name="IBM Developer 2018 cool gray background">
  <a:themeElements>
    <a:clrScheme name="Custom 66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Presentation1" id="{9B763EFB-B95C-F644-8FBC-ECBF90ED1472}" vid="{7C75BC37-4F01-B74F-AA49-D6E9D3BE9C10}"/>
    </a:ext>
  </a:extLst>
</a:theme>
</file>

<file path=ppt/theme/theme4.xml><?xml version="1.0" encoding="utf-8"?>
<a:theme xmlns:a="http://schemas.openxmlformats.org/drawingml/2006/main" name="IBM Developer 2018 white background">
  <a:themeElements>
    <a:clrScheme name="Custom 63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Presentation1" id="{9B763EFB-B95C-F644-8FBC-ECBF90ED1472}" vid="{53C0EDDC-FD7D-3546-ADF5-12E59DF0BCBA}"/>
    </a:ext>
  </a:extLst>
</a:theme>
</file>

<file path=ppt/theme/theme5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2317</TotalTime>
  <Words>2179</Words>
  <Application>Microsoft Macintosh PowerPoint</Application>
  <PresentationFormat>Widescreen</PresentationFormat>
  <Paragraphs>338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.AppleSystemUIFont</vt:lpstr>
      <vt:lpstr>Arial</vt:lpstr>
      <vt:lpstr>Calibri</vt:lpstr>
      <vt:lpstr>Courier</vt:lpstr>
      <vt:lpstr>HelvNeue Light for IBM</vt:lpstr>
      <vt:lpstr>IBM Plex Mono</vt:lpstr>
      <vt:lpstr>IBM Plex Mono Light</vt:lpstr>
      <vt:lpstr>IBM Plex Mono Text</vt:lpstr>
      <vt:lpstr>IBM Plex Sans</vt:lpstr>
      <vt:lpstr>IBM Plex Sans Bold</vt:lpstr>
      <vt:lpstr>IBM Plex Sans Light</vt:lpstr>
      <vt:lpstr>Trebuchet MS</vt:lpstr>
      <vt:lpstr>Wingdings</vt:lpstr>
      <vt:lpstr>IBM Developer v4</vt:lpstr>
      <vt:lpstr>1_blk_background_2017</vt:lpstr>
      <vt:lpstr>IBM Developer 2018 cool gray background</vt:lpstr>
      <vt:lpstr>IBM Developer 2018 white background</vt:lpstr>
      <vt:lpstr>Docker 101    </vt:lpstr>
      <vt:lpstr>Welcome to Docker 101</vt:lpstr>
      <vt:lpstr>Table of Content</vt:lpstr>
      <vt:lpstr>Introducing Containers and Docker</vt:lpstr>
      <vt:lpstr>What are Containers?</vt:lpstr>
      <vt:lpstr>VM vs Container</vt:lpstr>
      <vt:lpstr>Container Runtime</vt:lpstr>
      <vt:lpstr>Containers vs Docker</vt:lpstr>
      <vt:lpstr>Our First Container</vt:lpstr>
      <vt:lpstr>"ssh-ing" into a container</vt:lpstr>
      <vt:lpstr>A look under the covers</vt:lpstr>
      <vt:lpstr>Docker Images</vt:lpstr>
      <vt:lpstr>Docker Registry</vt:lpstr>
      <vt:lpstr>Build your own image with a Dockerfile!</vt:lpstr>
      <vt:lpstr>Docker special sauce: Layers</vt:lpstr>
      <vt:lpstr>VM vs Container: Notice the layers!</vt:lpstr>
      <vt:lpstr>Shared/Layered/Union Filesystems</vt:lpstr>
      <vt:lpstr>Summary</vt:lpstr>
      <vt:lpstr>Summary</vt:lpstr>
      <vt:lpstr>In a Traditional Deployment…</vt:lpstr>
      <vt:lpstr>Container = Code + Dependencies</vt:lpstr>
      <vt:lpstr>PowerPoint Presentation</vt:lpstr>
      <vt:lpstr>Lab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Modern Apps with Containers</dc:title>
  <cp:lastModifiedBy>Remko De Knikker</cp:lastModifiedBy>
  <cp:revision>86</cp:revision>
  <dcterms:modified xsi:type="dcterms:W3CDTF">2020-04-20T06:01:27Z</dcterms:modified>
</cp:coreProperties>
</file>